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60" r:id="rId3"/>
    <p:sldId id="288" r:id="rId4"/>
    <p:sldId id="257" r:id="rId5"/>
    <p:sldId id="305" r:id="rId6"/>
    <p:sldId id="308" r:id="rId7"/>
    <p:sldId id="261" r:id="rId8"/>
    <p:sldId id="289" r:id="rId9"/>
    <p:sldId id="309" r:id="rId10"/>
    <p:sldId id="290" r:id="rId11"/>
    <p:sldId id="295" r:id="rId12"/>
    <p:sldId id="296" r:id="rId13"/>
    <p:sldId id="297" r:id="rId14"/>
    <p:sldId id="298" r:id="rId15"/>
    <p:sldId id="299" r:id="rId16"/>
    <p:sldId id="300" r:id="rId17"/>
    <p:sldId id="301" r:id="rId18"/>
    <p:sldId id="302" r:id="rId19"/>
    <p:sldId id="291" r:id="rId20"/>
    <p:sldId id="292" r:id="rId21"/>
    <p:sldId id="264" r:id="rId22"/>
    <p:sldId id="293" r:id="rId23"/>
    <p:sldId id="294" r:id="rId24"/>
    <p:sldId id="303" r:id="rId25"/>
    <p:sldId id="284" r:id="rId26"/>
    <p:sldId id="271" r:id="rId27"/>
    <p:sldId id="306" r:id="rId28"/>
    <p:sldId id="304"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A9A9"/>
    <a:srgbClr val="DBC7C7"/>
    <a:srgbClr val="E2B2B0"/>
    <a:srgbClr val="FDE4CF"/>
    <a:srgbClr val="F7E1AB"/>
    <a:srgbClr val="EAE3B6"/>
    <a:srgbClr val="F1AD02"/>
    <a:srgbClr val="CB6C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3124" autoAdjust="0"/>
  </p:normalViewPr>
  <p:slideViewPr>
    <p:cSldViewPr>
      <p:cViewPr>
        <p:scale>
          <a:sx n="90" d="100"/>
          <a:sy n="90" d="100"/>
        </p:scale>
        <p:origin x="-816" y="2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A1675D-6D98-4D29-AE81-45F1BEDE88ED}"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4D777DC4-B319-456B-9C00-091E40958168}">
      <dgm:prSet phldrT="[Text]" custT="1"/>
      <dgm:spPr/>
      <dgm:t>
        <a:bodyPr/>
        <a:lstStyle/>
        <a:p>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Vision</a:t>
          </a:r>
          <a:r>
            <a:rPr lang="en-US"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Big Picture Idea of What You Want to Achieve</a:t>
          </a:r>
          <a:endPar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E8CB154B-A817-4AE4-A69D-CA532C66DAEF}" type="parTrans" cxnId="{1C94A03F-27C8-4712-9DB5-87B00C1F2E36}">
      <dgm:prSet/>
      <dgm:spPr/>
      <dgm:t>
        <a:bodyPr/>
        <a:lstStyle/>
        <a:p>
          <a:endParaRPr lang="en-US"/>
        </a:p>
      </dgm:t>
    </dgm:pt>
    <dgm:pt modelId="{8CE7613B-08B0-40A4-B347-D96DB49E4FE5}" type="sibTrans" cxnId="{1C94A03F-27C8-4712-9DB5-87B00C1F2E36}">
      <dgm:prSet/>
      <dgm:spPr/>
      <dgm:t>
        <a:bodyPr/>
        <a:lstStyle/>
        <a:p>
          <a:endParaRPr lang="en-US"/>
        </a:p>
      </dgm:t>
    </dgm:pt>
    <dgm:pt modelId="{28C785E6-86A8-425D-861E-C2B06D5FF8DE}">
      <dgm:prSet phldrT="[Text]" custT="1"/>
      <dgm:spPr/>
      <dgm:t>
        <a:bodyPr/>
        <a:lstStyle/>
        <a:p>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Mission</a:t>
          </a:r>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General statement of how you will achieve your vision</a:t>
          </a:r>
          <a:endPar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38DF0583-6971-4BCB-B25D-0CE356DDB92F}" type="parTrans" cxnId="{719CA327-2271-4968-9955-79E0F7A4753D}">
      <dgm:prSet/>
      <dgm:spPr/>
      <dgm:t>
        <a:bodyPr/>
        <a:lstStyle/>
        <a:p>
          <a:endParaRPr lang="en-US"/>
        </a:p>
      </dgm:t>
    </dgm:pt>
    <dgm:pt modelId="{417CEC4A-AC5E-4967-B647-6D55545E429A}" type="sibTrans" cxnId="{719CA327-2271-4968-9955-79E0F7A4753D}">
      <dgm:prSet/>
      <dgm:spPr/>
      <dgm:t>
        <a:bodyPr/>
        <a:lstStyle/>
        <a:p>
          <a:endParaRPr lang="en-US"/>
        </a:p>
      </dgm:t>
    </dgm:pt>
    <dgm:pt modelId="{8962BCA8-F706-49CD-BA38-AD73BE706A5C}">
      <dgm:prSet phldrT="[Text]" custT="1"/>
      <dgm:spPr/>
      <dgm:t>
        <a:bodyPr/>
        <a:lstStyle/>
        <a:p>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Strategies</a:t>
          </a:r>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Series of actions or activities designed to achieve the goal</a:t>
          </a:r>
          <a:endPar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0C64B72C-878A-4D1D-99AE-00D905731D54}" type="parTrans" cxnId="{FDB74E3D-54FC-4177-8D52-3D2D76A1D0FE}">
      <dgm:prSet/>
      <dgm:spPr/>
      <dgm:t>
        <a:bodyPr/>
        <a:lstStyle/>
        <a:p>
          <a:endParaRPr lang="en-US"/>
        </a:p>
      </dgm:t>
    </dgm:pt>
    <dgm:pt modelId="{6F084AAF-ED2E-4480-8C67-1203DCA3D8C2}" type="sibTrans" cxnId="{FDB74E3D-54FC-4177-8D52-3D2D76A1D0FE}">
      <dgm:prSet/>
      <dgm:spPr/>
      <dgm:t>
        <a:bodyPr/>
        <a:lstStyle/>
        <a:p>
          <a:endParaRPr lang="en-US"/>
        </a:p>
      </dgm:t>
    </dgm:pt>
    <dgm:pt modelId="{59CF3D08-2CAB-4C3A-9FD9-5C50080A9B57}">
      <dgm:prSet custT="1"/>
      <dgm:spPr/>
      <dgm:t>
        <a:bodyPr/>
        <a:lstStyle/>
        <a:p>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Goals</a:t>
          </a:r>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General statements of what you want to achieve, integrated with vision &amp; mission</a:t>
          </a:r>
          <a:endPar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BC7E3CED-D796-4BAA-85F5-13C08451E71F}" type="parTrans" cxnId="{CF1052A0-3E6E-4B69-8BB4-349C4CB14C55}">
      <dgm:prSet/>
      <dgm:spPr/>
      <dgm:t>
        <a:bodyPr/>
        <a:lstStyle/>
        <a:p>
          <a:endParaRPr lang="en-US"/>
        </a:p>
      </dgm:t>
    </dgm:pt>
    <dgm:pt modelId="{A65036BB-5DA5-4549-BBD3-F1BD6DE527B4}" type="sibTrans" cxnId="{CF1052A0-3E6E-4B69-8BB4-349C4CB14C55}">
      <dgm:prSet/>
      <dgm:spPr/>
      <dgm:t>
        <a:bodyPr/>
        <a:lstStyle/>
        <a:p>
          <a:endParaRPr lang="en-US"/>
        </a:p>
      </dgm:t>
    </dgm:pt>
    <dgm:pt modelId="{26CBFFCC-1356-44AC-AD33-31F4CFECAB31}" type="pres">
      <dgm:prSet presAssocID="{38A1675D-6D98-4D29-AE81-45F1BEDE88ED}" presName="layout" presStyleCnt="0">
        <dgm:presLayoutVars>
          <dgm:chMax/>
          <dgm:chPref/>
          <dgm:dir/>
          <dgm:animOne val="branch"/>
          <dgm:animLvl val="lvl"/>
          <dgm:resizeHandles/>
        </dgm:presLayoutVars>
      </dgm:prSet>
      <dgm:spPr/>
      <dgm:t>
        <a:bodyPr/>
        <a:lstStyle/>
        <a:p>
          <a:endParaRPr lang="en-US"/>
        </a:p>
      </dgm:t>
    </dgm:pt>
    <dgm:pt modelId="{A501FFAE-6E74-46BA-AD2A-82BC1F10D18F}" type="pres">
      <dgm:prSet presAssocID="{4D777DC4-B319-456B-9C00-091E40958168}" presName="root" presStyleCnt="0">
        <dgm:presLayoutVars>
          <dgm:chMax/>
          <dgm:chPref val="4"/>
        </dgm:presLayoutVars>
      </dgm:prSet>
      <dgm:spPr/>
    </dgm:pt>
    <dgm:pt modelId="{C61A2126-164C-4BB5-A737-B191BB5DD0C4}" type="pres">
      <dgm:prSet presAssocID="{4D777DC4-B319-456B-9C00-091E40958168}" presName="rootComposite" presStyleCnt="0">
        <dgm:presLayoutVars/>
      </dgm:prSet>
      <dgm:spPr/>
    </dgm:pt>
    <dgm:pt modelId="{F8FD048F-65EE-4CA5-855E-D1719290452C}" type="pres">
      <dgm:prSet presAssocID="{4D777DC4-B319-456B-9C00-091E40958168}" presName="rootText" presStyleLbl="node0" presStyleIdx="0" presStyleCnt="1" custScaleX="95000" custScaleY="66771" custLinFactNeighborX="-72" custLinFactNeighborY="2855">
        <dgm:presLayoutVars>
          <dgm:chMax/>
          <dgm:chPref val="4"/>
        </dgm:presLayoutVars>
      </dgm:prSet>
      <dgm:spPr/>
      <dgm:t>
        <a:bodyPr/>
        <a:lstStyle/>
        <a:p>
          <a:endParaRPr lang="en-US"/>
        </a:p>
      </dgm:t>
    </dgm:pt>
    <dgm:pt modelId="{D7E48903-B846-40D3-8D95-5613DE8934FF}" type="pres">
      <dgm:prSet presAssocID="{4D777DC4-B319-456B-9C00-091E40958168}" presName="childShape" presStyleCnt="0">
        <dgm:presLayoutVars>
          <dgm:chMax val="0"/>
          <dgm:chPref val="0"/>
        </dgm:presLayoutVars>
      </dgm:prSet>
      <dgm:spPr/>
    </dgm:pt>
    <dgm:pt modelId="{87F97D90-16D7-445C-B66B-13F9540E6EEE}" type="pres">
      <dgm:prSet presAssocID="{28C785E6-86A8-425D-861E-C2B06D5FF8DE}" presName="childComposite" presStyleCnt="0">
        <dgm:presLayoutVars>
          <dgm:chMax val="0"/>
          <dgm:chPref val="0"/>
        </dgm:presLayoutVars>
      </dgm:prSet>
      <dgm:spPr/>
    </dgm:pt>
    <dgm:pt modelId="{4CAFDB2C-0A85-4670-A332-B131B818852A}" type="pres">
      <dgm:prSet presAssocID="{28C785E6-86A8-425D-861E-C2B06D5FF8DE}" presName="Image" presStyleLbl="node1" presStyleIdx="0" presStyleCnt="3" custScaleX="86667" custScaleY="67901" custLinFactNeighborX="8542" custLinFactNeighborY="-284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t>
        <a:bodyPr/>
        <a:lstStyle/>
        <a:p>
          <a:endParaRPr lang="en-US"/>
        </a:p>
      </dgm:t>
    </dgm:pt>
    <dgm:pt modelId="{966A94A9-182D-4DF7-9ABC-D5648AA86305}" type="pres">
      <dgm:prSet presAssocID="{28C785E6-86A8-425D-861E-C2B06D5FF8DE}" presName="childText" presStyleLbl="lnNode1" presStyleIdx="0" presStyleCnt="3" custScaleX="95888" custScaleY="66557" custLinFactNeighborX="-1996" custLinFactNeighborY="-3514">
        <dgm:presLayoutVars>
          <dgm:chMax val="0"/>
          <dgm:chPref val="0"/>
          <dgm:bulletEnabled val="1"/>
        </dgm:presLayoutVars>
      </dgm:prSet>
      <dgm:spPr/>
      <dgm:t>
        <a:bodyPr/>
        <a:lstStyle/>
        <a:p>
          <a:endParaRPr lang="en-US"/>
        </a:p>
      </dgm:t>
    </dgm:pt>
    <dgm:pt modelId="{C88ED5BC-54F6-498B-8FA0-16B02C536174}" type="pres">
      <dgm:prSet presAssocID="{59CF3D08-2CAB-4C3A-9FD9-5C50080A9B57}" presName="childComposite" presStyleCnt="0">
        <dgm:presLayoutVars>
          <dgm:chMax val="0"/>
          <dgm:chPref val="0"/>
        </dgm:presLayoutVars>
      </dgm:prSet>
      <dgm:spPr/>
    </dgm:pt>
    <dgm:pt modelId="{A0EB18E5-2DA1-4522-ACA1-118F749ECFDC}" type="pres">
      <dgm:prSet presAssocID="{59CF3D08-2CAB-4C3A-9FD9-5C50080A9B57}" presName="Image" presStyleLbl="node1" presStyleIdx="1" presStyleCnt="3" custScaleX="86532" custScaleY="67878" custLinFactNeighborX="6829" custLinFactNeighborY="-806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3545F03C-E85D-4DDF-B8D5-92D35744B0C6}" type="pres">
      <dgm:prSet presAssocID="{59CF3D08-2CAB-4C3A-9FD9-5C50080A9B57}" presName="childText" presStyleLbl="lnNode1" presStyleIdx="1" presStyleCnt="3" custScaleX="95911" custScaleY="66450" custLinFactNeighborX="-1989" custLinFactNeighborY="-8012">
        <dgm:presLayoutVars>
          <dgm:chMax val="0"/>
          <dgm:chPref val="0"/>
          <dgm:bulletEnabled val="1"/>
        </dgm:presLayoutVars>
      </dgm:prSet>
      <dgm:spPr/>
      <dgm:t>
        <a:bodyPr/>
        <a:lstStyle/>
        <a:p>
          <a:endParaRPr lang="en-US"/>
        </a:p>
      </dgm:t>
    </dgm:pt>
    <dgm:pt modelId="{370F3052-D6AA-405A-9D34-32809D03F49E}" type="pres">
      <dgm:prSet presAssocID="{8962BCA8-F706-49CD-BA38-AD73BE706A5C}" presName="childComposite" presStyleCnt="0">
        <dgm:presLayoutVars>
          <dgm:chMax val="0"/>
          <dgm:chPref val="0"/>
        </dgm:presLayoutVars>
      </dgm:prSet>
      <dgm:spPr/>
    </dgm:pt>
    <dgm:pt modelId="{C7CEDA71-8711-49FB-ACEF-5079BF788D88}" type="pres">
      <dgm:prSet presAssocID="{8962BCA8-F706-49CD-BA38-AD73BE706A5C}" presName="Image" presStyleLbl="node1" presStyleIdx="2" presStyleCnt="3" custScaleX="86532" custScaleY="67878" custLinFactNeighborX="8169" custLinFactNeighborY="-1324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dgm:spPr>
      <dgm:t>
        <a:bodyPr/>
        <a:lstStyle/>
        <a:p>
          <a:endParaRPr lang="en-US"/>
        </a:p>
      </dgm:t>
    </dgm:pt>
    <dgm:pt modelId="{22425DC3-A0EE-45F3-9648-4981B3B1E4CF}" type="pres">
      <dgm:prSet presAssocID="{8962BCA8-F706-49CD-BA38-AD73BE706A5C}" presName="childText" presStyleLbl="lnNode1" presStyleIdx="2" presStyleCnt="3" custScaleX="95911" custScaleY="66450" custLinFactNeighborX="-1989" custLinFactNeighborY="-12737">
        <dgm:presLayoutVars>
          <dgm:chMax val="0"/>
          <dgm:chPref val="0"/>
          <dgm:bulletEnabled val="1"/>
        </dgm:presLayoutVars>
      </dgm:prSet>
      <dgm:spPr/>
      <dgm:t>
        <a:bodyPr/>
        <a:lstStyle/>
        <a:p>
          <a:endParaRPr lang="en-US"/>
        </a:p>
      </dgm:t>
    </dgm:pt>
  </dgm:ptLst>
  <dgm:cxnLst>
    <dgm:cxn modelId="{1C94A03F-27C8-4712-9DB5-87B00C1F2E36}" srcId="{38A1675D-6D98-4D29-AE81-45F1BEDE88ED}" destId="{4D777DC4-B319-456B-9C00-091E40958168}" srcOrd="0" destOrd="0" parTransId="{E8CB154B-A817-4AE4-A69D-CA532C66DAEF}" sibTransId="{8CE7613B-08B0-40A4-B347-D96DB49E4FE5}"/>
    <dgm:cxn modelId="{08D9AF2C-EFCC-4059-A853-1DBF3A7D2640}" type="presOf" srcId="{28C785E6-86A8-425D-861E-C2B06D5FF8DE}" destId="{966A94A9-182D-4DF7-9ABC-D5648AA86305}" srcOrd="0" destOrd="0" presId="urn:microsoft.com/office/officeart/2008/layout/PictureAccentList"/>
    <dgm:cxn modelId="{8F704352-9044-458C-BD14-30E638AA9900}" type="presOf" srcId="{8962BCA8-F706-49CD-BA38-AD73BE706A5C}" destId="{22425DC3-A0EE-45F3-9648-4981B3B1E4CF}" srcOrd="0" destOrd="0" presId="urn:microsoft.com/office/officeart/2008/layout/PictureAccentList"/>
    <dgm:cxn modelId="{102744DC-34FC-4D68-A7B2-CE3849587934}" type="presOf" srcId="{38A1675D-6D98-4D29-AE81-45F1BEDE88ED}" destId="{26CBFFCC-1356-44AC-AD33-31F4CFECAB31}" srcOrd="0" destOrd="0" presId="urn:microsoft.com/office/officeart/2008/layout/PictureAccentList"/>
    <dgm:cxn modelId="{407C7A20-DAE8-4C75-8098-6F9431D88E2F}" type="presOf" srcId="{59CF3D08-2CAB-4C3A-9FD9-5C50080A9B57}" destId="{3545F03C-E85D-4DDF-B8D5-92D35744B0C6}" srcOrd="0" destOrd="0" presId="urn:microsoft.com/office/officeart/2008/layout/PictureAccentList"/>
    <dgm:cxn modelId="{D58D22FB-AD19-4178-AC67-C742AC45F659}" type="presOf" srcId="{4D777DC4-B319-456B-9C00-091E40958168}" destId="{F8FD048F-65EE-4CA5-855E-D1719290452C}" srcOrd="0" destOrd="0" presId="urn:microsoft.com/office/officeart/2008/layout/PictureAccentList"/>
    <dgm:cxn modelId="{FDB74E3D-54FC-4177-8D52-3D2D76A1D0FE}" srcId="{4D777DC4-B319-456B-9C00-091E40958168}" destId="{8962BCA8-F706-49CD-BA38-AD73BE706A5C}" srcOrd="2" destOrd="0" parTransId="{0C64B72C-878A-4D1D-99AE-00D905731D54}" sibTransId="{6F084AAF-ED2E-4480-8C67-1203DCA3D8C2}"/>
    <dgm:cxn modelId="{719CA327-2271-4968-9955-79E0F7A4753D}" srcId="{4D777DC4-B319-456B-9C00-091E40958168}" destId="{28C785E6-86A8-425D-861E-C2B06D5FF8DE}" srcOrd="0" destOrd="0" parTransId="{38DF0583-6971-4BCB-B25D-0CE356DDB92F}" sibTransId="{417CEC4A-AC5E-4967-B647-6D55545E429A}"/>
    <dgm:cxn modelId="{CF1052A0-3E6E-4B69-8BB4-349C4CB14C55}" srcId="{4D777DC4-B319-456B-9C00-091E40958168}" destId="{59CF3D08-2CAB-4C3A-9FD9-5C50080A9B57}" srcOrd="1" destOrd="0" parTransId="{BC7E3CED-D796-4BAA-85F5-13C08451E71F}" sibTransId="{A65036BB-5DA5-4549-BBD3-F1BD6DE527B4}"/>
    <dgm:cxn modelId="{6A49060D-A275-45BF-A922-9CCD3D9ECF3D}" type="presParOf" srcId="{26CBFFCC-1356-44AC-AD33-31F4CFECAB31}" destId="{A501FFAE-6E74-46BA-AD2A-82BC1F10D18F}" srcOrd="0" destOrd="0" presId="urn:microsoft.com/office/officeart/2008/layout/PictureAccentList"/>
    <dgm:cxn modelId="{A86C7FBE-C8BD-4ED4-A03E-4219E3235933}" type="presParOf" srcId="{A501FFAE-6E74-46BA-AD2A-82BC1F10D18F}" destId="{C61A2126-164C-4BB5-A737-B191BB5DD0C4}" srcOrd="0" destOrd="0" presId="urn:microsoft.com/office/officeart/2008/layout/PictureAccentList"/>
    <dgm:cxn modelId="{A549D8AC-1BBE-4335-BE28-888A9C730141}" type="presParOf" srcId="{C61A2126-164C-4BB5-A737-B191BB5DD0C4}" destId="{F8FD048F-65EE-4CA5-855E-D1719290452C}" srcOrd="0" destOrd="0" presId="urn:microsoft.com/office/officeart/2008/layout/PictureAccentList"/>
    <dgm:cxn modelId="{4BDDB4C5-D306-42EB-B9F8-A7D5A8171856}" type="presParOf" srcId="{A501FFAE-6E74-46BA-AD2A-82BC1F10D18F}" destId="{D7E48903-B846-40D3-8D95-5613DE8934FF}" srcOrd="1" destOrd="0" presId="urn:microsoft.com/office/officeart/2008/layout/PictureAccentList"/>
    <dgm:cxn modelId="{6542D5FF-BC9A-4D72-B54D-9612C7390AA1}" type="presParOf" srcId="{D7E48903-B846-40D3-8D95-5613DE8934FF}" destId="{87F97D90-16D7-445C-B66B-13F9540E6EEE}" srcOrd="0" destOrd="0" presId="urn:microsoft.com/office/officeart/2008/layout/PictureAccentList"/>
    <dgm:cxn modelId="{317CF1D3-F228-413F-8665-E21DD738C988}" type="presParOf" srcId="{87F97D90-16D7-445C-B66B-13F9540E6EEE}" destId="{4CAFDB2C-0A85-4670-A332-B131B818852A}" srcOrd="0" destOrd="0" presId="urn:microsoft.com/office/officeart/2008/layout/PictureAccentList"/>
    <dgm:cxn modelId="{E4ADFE7F-AA96-483A-A1ED-AD3761FFF7A4}" type="presParOf" srcId="{87F97D90-16D7-445C-B66B-13F9540E6EEE}" destId="{966A94A9-182D-4DF7-9ABC-D5648AA86305}" srcOrd="1" destOrd="0" presId="urn:microsoft.com/office/officeart/2008/layout/PictureAccentList"/>
    <dgm:cxn modelId="{ED7FCFC3-AF96-4A15-8E31-DA017719351E}" type="presParOf" srcId="{D7E48903-B846-40D3-8D95-5613DE8934FF}" destId="{C88ED5BC-54F6-498B-8FA0-16B02C536174}" srcOrd="1" destOrd="0" presId="urn:microsoft.com/office/officeart/2008/layout/PictureAccentList"/>
    <dgm:cxn modelId="{522A662A-ABF0-4DBC-A87B-D20C7BA2CCDE}" type="presParOf" srcId="{C88ED5BC-54F6-498B-8FA0-16B02C536174}" destId="{A0EB18E5-2DA1-4522-ACA1-118F749ECFDC}" srcOrd="0" destOrd="0" presId="urn:microsoft.com/office/officeart/2008/layout/PictureAccentList"/>
    <dgm:cxn modelId="{1C88D876-DF22-4558-A536-D6B3F2AFB04D}" type="presParOf" srcId="{C88ED5BC-54F6-498B-8FA0-16B02C536174}" destId="{3545F03C-E85D-4DDF-B8D5-92D35744B0C6}" srcOrd="1" destOrd="0" presId="urn:microsoft.com/office/officeart/2008/layout/PictureAccentList"/>
    <dgm:cxn modelId="{8052E9FC-31B5-481E-89C4-29053063325A}" type="presParOf" srcId="{D7E48903-B846-40D3-8D95-5613DE8934FF}" destId="{370F3052-D6AA-405A-9D34-32809D03F49E}" srcOrd="2" destOrd="0" presId="urn:microsoft.com/office/officeart/2008/layout/PictureAccentList"/>
    <dgm:cxn modelId="{AB9C3823-A9FD-4C30-919E-361EAE7A2435}" type="presParOf" srcId="{370F3052-D6AA-405A-9D34-32809D03F49E}" destId="{C7CEDA71-8711-49FB-ACEF-5079BF788D88}" srcOrd="0" destOrd="0" presId="urn:microsoft.com/office/officeart/2008/layout/PictureAccentList"/>
    <dgm:cxn modelId="{813BBD8C-0D72-4A03-950B-B86322975B21}" type="presParOf" srcId="{370F3052-D6AA-405A-9D34-32809D03F49E}" destId="{22425DC3-A0EE-45F3-9648-4981B3B1E4CF}"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D048F-65EE-4CA5-855E-D1719290452C}">
      <dsp:nvSpPr>
        <dsp:cNvPr id="0" name=""/>
        <dsp:cNvSpPr/>
      </dsp:nvSpPr>
      <dsp:spPr>
        <a:xfrm>
          <a:off x="94575" y="722628"/>
          <a:ext cx="8941296" cy="11783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Vision</a:t>
          </a:r>
          <a:r>
            <a:rPr lang="en-US" sz="2200"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200"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200" b="1" i="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Big Picture Idea of What You Want to Achieve</a:t>
          </a:r>
          <a:endParaRPr lang="en-US" sz="22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129087" y="757140"/>
        <a:ext cx="8872272" cy="1109303"/>
      </dsp:txXfrm>
    </dsp:sp>
    <dsp:sp modelId="{4CAFDB2C-0A85-4670-A332-B131B818852A}">
      <dsp:nvSpPr>
        <dsp:cNvPr id="0" name=""/>
        <dsp:cNvSpPr/>
      </dsp:nvSpPr>
      <dsp:spPr>
        <a:xfrm>
          <a:off x="153145" y="2118070"/>
          <a:ext cx="1529438" cy="1198268"/>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6A94A9-182D-4DF7-9ABC-D5648AA86305}">
      <dsp:nvSpPr>
        <dsp:cNvPr id="0" name=""/>
        <dsp:cNvSpPr/>
      </dsp:nvSpPr>
      <dsp:spPr>
        <a:xfrm>
          <a:off x="1759894" y="2118070"/>
          <a:ext cx="7231180" cy="117455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Mission</a:t>
          </a:r>
          <a:r>
            <a:rPr lang="en-US" sz="2400"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400"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200" b="1" i="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General statement of how you will achieve your vision</a:t>
          </a:r>
          <a:endParaRPr lang="en-US" sz="22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1817241" y="2175417"/>
        <a:ext cx="7116486" cy="1059857"/>
      </dsp:txXfrm>
    </dsp:sp>
    <dsp:sp modelId="{A0EB18E5-2DA1-4522-ACA1-118F749ECFDC}">
      <dsp:nvSpPr>
        <dsp:cNvPr id="0" name=""/>
        <dsp:cNvSpPr/>
      </dsp:nvSpPr>
      <dsp:spPr>
        <a:xfrm>
          <a:off x="123239" y="3435970"/>
          <a:ext cx="1527055" cy="1197863"/>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45F03C-E85D-4DDF-B8D5-92D35744B0C6}">
      <dsp:nvSpPr>
        <dsp:cNvPr id="0" name=""/>
        <dsp:cNvSpPr/>
      </dsp:nvSpPr>
      <dsp:spPr>
        <a:xfrm>
          <a:off x="1758687" y="3449470"/>
          <a:ext cx="7232914" cy="117266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Goals</a:t>
          </a:r>
          <a:r>
            <a:rPr lang="en-US" sz="2400"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400"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200" b="1" i="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General statements of what you want to achieve, integrated with vision &amp; mission</a:t>
          </a:r>
          <a:endParaRPr lang="en-US" sz="22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1815942" y="3506725"/>
        <a:ext cx="7118404" cy="1058152"/>
      </dsp:txXfrm>
    </dsp:sp>
    <dsp:sp modelId="{C7CEDA71-8711-49FB-ACEF-5079BF788D88}">
      <dsp:nvSpPr>
        <dsp:cNvPr id="0" name=""/>
        <dsp:cNvSpPr/>
      </dsp:nvSpPr>
      <dsp:spPr>
        <a:xfrm>
          <a:off x="146886" y="4754223"/>
          <a:ext cx="1527055" cy="1197863"/>
        </a:xfrm>
        <a:prstGeom prst="roundRect">
          <a:avLst>
            <a:gd name="adj" fmla="val 166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425DC3-A0EE-45F3-9648-4981B3B1E4CF}">
      <dsp:nvSpPr>
        <dsp:cNvPr id="0" name=""/>
        <dsp:cNvSpPr/>
      </dsp:nvSpPr>
      <dsp:spPr>
        <a:xfrm>
          <a:off x="1758687" y="4775718"/>
          <a:ext cx="7232914" cy="117266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Strategies</a:t>
          </a:r>
          <a:r>
            <a:rPr lang="en-US" sz="2400"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400"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200" b="1" i="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Series of actions or activities designed to achieve the goal</a:t>
          </a:r>
          <a:endParaRPr lang="en-US" sz="22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1815942" y="4832973"/>
        <a:ext cx="7118404" cy="1058152"/>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CF47B95-3962-4556-9AEB-85A6625F5228}" type="datetimeFigureOut">
              <a:rPr lang="en-US" smtClean="0"/>
              <a:pPr/>
              <a:t>4/11/2014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B4A14A6-561F-4E53-854E-F2E7ED9C6063}" type="slidenum">
              <a:rPr lang="en-US" smtClean="0"/>
              <a:pPr/>
              <a:t>‹#›</a:t>
            </a:fld>
            <a:endParaRPr lang="en-US"/>
          </a:p>
        </p:txBody>
      </p:sp>
    </p:spTree>
    <p:extLst>
      <p:ext uri="{BB962C8B-B14F-4D97-AF65-F5344CB8AC3E}">
        <p14:creationId xmlns:p14="http://schemas.microsoft.com/office/powerpoint/2010/main" val="4145157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38A6B27-6E94-44C5-B5E7-07EE3118690D}" type="datetimeFigureOut">
              <a:rPr lang="en-US" smtClean="0"/>
              <a:pPr/>
              <a:t>4/11/2014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089C5FA-C3DA-4D5C-A9D8-D8EA2828BB9C}" type="slidenum">
              <a:rPr lang="en-US" smtClean="0"/>
              <a:pPr/>
              <a:t>‹#›</a:t>
            </a:fld>
            <a:endParaRPr lang="en-US"/>
          </a:p>
        </p:txBody>
      </p:sp>
    </p:spTree>
    <p:extLst>
      <p:ext uri="{BB962C8B-B14F-4D97-AF65-F5344CB8AC3E}">
        <p14:creationId xmlns:p14="http://schemas.microsoft.com/office/powerpoint/2010/main" val="4046105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To discuss participants’ vision for water in Kansas over the next 50 years</a:t>
            </a:r>
          </a:p>
          <a:p>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To gather input from all participants that will inform the first draft Water Vision document</a:t>
            </a:r>
          </a:p>
          <a:p>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To allow common interests to be discovered</a:t>
            </a:r>
          </a:p>
          <a:p>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To provide a forum for brainstorming and problem solving</a:t>
            </a:r>
          </a:p>
          <a:p>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The purpose of the breakouts is not: </a:t>
            </a:r>
          </a:p>
          <a:p>
            <a:pPr lvl="1"/>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To come to final consensus on water policy in Kansas</a:t>
            </a:r>
          </a:p>
          <a:p>
            <a:pPr lvl="1"/>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To debate specific solutions</a:t>
            </a:r>
          </a:p>
          <a:p>
            <a:pPr lvl="1"/>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To gain final approval or disapproval of any ideas</a:t>
            </a:r>
          </a:p>
          <a:p>
            <a:endParaRPr lang="en-US" dirty="0"/>
          </a:p>
        </p:txBody>
      </p:sp>
      <p:sp>
        <p:nvSpPr>
          <p:cNvPr id="4" name="Slide Number Placeholder 3"/>
          <p:cNvSpPr>
            <a:spLocks noGrp="1"/>
          </p:cNvSpPr>
          <p:nvPr>
            <p:ph type="sldNum" sz="quarter" idx="10"/>
          </p:nvPr>
        </p:nvSpPr>
        <p:spPr/>
        <p:txBody>
          <a:bodyPr/>
          <a:lstStyle/>
          <a:p>
            <a:fld id="{D089C5FA-C3DA-4D5C-A9D8-D8EA2828BB9C}" type="slidenum">
              <a:rPr lang="en-US" smtClean="0"/>
              <a:pPr/>
              <a:t>19</a:t>
            </a:fld>
            <a:endParaRPr lang="en-US"/>
          </a:p>
        </p:txBody>
      </p:sp>
    </p:spTree>
    <p:extLst>
      <p:ext uri="{BB962C8B-B14F-4D97-AF65-F5344CB8AC3E}">
        <p14:creationId xmlns:p14="http://schemas.microsoft.com/office/powerpoint/2010/main" val="2320195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Times New Roman" pitchFamily="18" charset="0"/>
                <a:cs typeface="Times New Roman" pitchFamily="18" charset="0"/>
              </a:rPr>
              <a:t>Everything is on the table</a:t>
            </a:r>
          </a:p>
          <a:p>
            <a:pPr lvl="0"/>
            <a:r>
              <a:rPr lang="en-US" sz="1200" dirty="0" smtClean="0">
                <a:latin typeface="Times New Roman" pitchFamily="18" charset="0"/>
                <a:cs typeface="Times New Roman" pitchFamily="18" charset="0"/>
              </a:rPr>
              <a:t>Feel free to share your ideas</a:t>
            </a:r>
          </a:p>
          <a:p>
            <a:pPr lvl="0"/>
            <a:r>
              <a:rPr lang="en-US" sz="1200" dirty="0" smtClean="0">
                <a:latin typeface="Times New Roman" pitchFamily="18" charset="0"/>
                <a:cs typeface="Times New Roman" pitchFamily="18" charset="0"/>
              </a:rPr>
              <a:t>When sharing, remember the effort is statewide – the vision will have a broad perspective</a:t>
            </a:r>
          </a:p>
          <a:p>
            <a:pPr lvl="0"/>
            <a:r>
              <a:rPr lang="en-US" sz="1200" dirty="0" smtClean="0">
                <a:latin typeface="Times New Roman" pitchFamily="18" charset="0"/>
                <a:cs typeface="Times New Roman" pitchFamily="18" charset="0"/>
              </a:rPr>
              <a:t>Engage others – ask questions for purposes of clarity</a:t>
            </a:r>
          </a:p>
          <a:p>
            <a:pPr lvl="0"/>
            <a:r>
              <a:rPr lang="en-US" sz="1200" dirty="0" smtClean="0">
                <a:latin typeface="Times New Roman" pitchFamily="18" charset="0"/>
                <a:cs typeface="Times New Roman" pitchFamily="18" charset="0"/>
              </a:rPr>
              <a:t>Respect others’ opportunity to participate – we have limited time and won’t be able to discuss in detail every thought</a:t>
            </a:r>
          </a:p>
          <a:p>
            <a:pPr lvl="0"/>
            <a:r>
              <a:rPr lang="en-US" sz="1200" dirty="0" smtClean="0">
                <a:latin typeface="Times New Roman" pitchFamily="18" charset="0"/>
                <a:cs typeface="Times New Roman" pitchFamily="18" charset="0"/>
              </a:rPr>
              <a:t>All technical questions will be addressed by Vision Team members</a:t>
            </a:r>
          </a:p>
          <a:p>
            <a:pPr lvl="0"/>
            <a:r>
              <a:rPr lang="en-US" sz="1200" dirty="0" smtClean="0">
                <a:latin typeface="Times New Roman" pitchFamily="18" charset="0"/>
                <a:cs typeface="Times New Roman" pitchFamily="18" charset="0"/>
              </a:rPr>
              <a:t>First opportunity for input will be to the members of advisory committees</a:t>
            </a:r>
          </a:p>
          <a:p>
            <a:endParaRPr lang="en-US" dirty="0"/>
          </a:p>
        </p:txBody>
      </p:sp>
      <p:sp>
        <p:nvSpPr>
          <p:cNvPr id="4" name="Slide Number Placeholder 3"/>
          <p:cNvSpPr>
            <a:spLocks noGrp="1"/>
          </p:cNvSpPr>
          <p:nvPr>
            <p:ph type="sldNum" sz="quarter" idx="10"/>
          </p:nvPr>
        </p:nvSpPr>
        <p:spPr/>
        <p:txBody>
          <a:bodyPr/>
          <a:lstStyle/>
          <a:p>
            <a:fld id="{D089C5FA-C3DA-4D5C-A9D8-D8EA2828BB9C}" type="slidenum">
              <a:rPr lang="en-US" smtClean="0"/>
              <a:pPr/>
              <a:t>20</a:t>
            </a:fld>
            <a:endParaRPr lang="en-US"/>
          </a:p>
        </p:txBody>
      </p:sp>
    </p:spTree>
    <p:extLst>
      <p:ext uri="{BB962C8B-B14F-4D97-AF65-F5344CB8AC3E}">
        <p14:creationId xmlns:p14="http://schemas.microsoft.com/office/powerpoint/2010/main" val="4284724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smtClean="0">
                <a:effectLst>
                  <a:outerShdw blurRad="38100" dist="38100" dir="2700000" algn="tl">
                    <a:srgbClr val="000000">
                      <a:alpha val="43137"/>
                    </a:srgbClr>
                  </a:outerShdw>
                </a:effectLst>
                <a:latin typeface="Times New Roman" pitchFamily="18" charset="0"/>
                <a:cs typeface="Times New Roman" pitchFamily="18" charset="0"/>
              </a:rPr>
              <a:t>Share your perspective – but personal agendas are not to be aired</a:t>
            </a:r>
          </a:p>
          <a:p>
            <a:pPr lvl="0"/>
            <a:r>
              <a:rPr lang="en-US" sz="1200" dirty="0" smtClean="0">
                <a:effectLst>
                  <a:outerShdw blurRad="38100" dist="38100" dir="2700000" algn="tl">
                    <a:srgbClr val="000000">
                      <a:alpha val="43137"/>
                    </a:srgbClr>
                  </a:outerShdw>
                </a:effectLst>
                <a:latin typeface="Times New Roman" pitchFamily="18" charset="0"/>
                <a:cs typeface="Times New Roman" pitchFamily="18" charset="0"/>
              </a:rPr>
              <a:t>Respect for each other is expected</a:t>
            </a:r>
          </a:p>
          <a:p>
            <a:pPr lvl="0"/>
            <a:r>
              <a:rPr lang="en-US" sz="1200" dirty="0" smtClean="0">
                <a:effectLst>
                  <a:outerShdw blurRad="38100" dist="38100" dir="2700000" algn="tl">
                    <a:srgbClr val="000000">
                      <a:alpha val="43137"/>
                    </a:srgbClr>
                  </a:outerShdw>
                </a:effectLst>
                <a:latin typeface="Times New Roman" pitchFamily="18" charset="0"/>
                <a:cs typeface="Times New Roman" pitchFamily="18" charset="0"/>
              </a:rPr>
              <a:t>Personal attacks will not be tolerated</a:t>
            </a:r>
          </a:p>
          <a:p>
            <a:pPr lvl="0"/>
            <a:r>
              <a:rPr lang="en-US" sz="1200" dirty="0" smtClean="0">
                <a:effectLst>
                  <a:outerShdw blurRad="38100" dist="38100" dir="2700000" algn="tl">
                    <a:srgbClr val="000000">
                      <a:alpha val="43137"/>
                    </a:srgbClr>
                  </a:outerShdw>
                </a:effectLst>
                <a:latin typeface="Times New Roman" pitchFamily="18" charset="0"/>
                <a:cs typeface="Times New Roman" pitchFamily="18" charset="0"/>
              </a:rPr>
              <a:t>When the facilitator asks to move on from a topic, please respect that decision</a:t>
            </a:r>
          </a:p>
          <a:p>
            <a:pPr lvl="0"/>
            <a:r>
              <a:rPr lang="en-US" sz="1200" dirty="0" smtClean="0">
                <a:effectLst>
                  <a:outerShdw blurRad="38100" dist="38100" dir="2700000" algn="tl">
                    <a:srgbClr val="000000">
                      <a:alpha val="43137"/>
                    </a:srgbClr>
                  </a:outerShdw>
                </a:effectLst>
                <a:latin typeface="Times New Roman" pitchFamily="18" charset="0"/>
                <a:cs typeface="Times New Roman" pitchFamily="18" charset="0"/>
              </a:rPr>
              <a:t>The group has responsibility to work together – that includes holding each other accountable to these ground rules</a:t>
            </a:r>
          </a:p>
          <a:p>
            <a:endParaRPr lang="en-US" dirty="0"/>
          </a:p>
        </p:txBody>
      </p:sp>
      <p:sp>
        <p:nvSpPr>
          <p:cNvPr id="4" name="Slide Number Placeholder 3"/>
          <p:cNvSpPr>
            <a:spLocks noGrp="1"/>
          </p:cNvSpPr>
          <p:nvPr>
            <p:ph type="sldNum" sz="quarter" idx="10"/>
          </p:nvPr>
        </p:nvSpPr>
        <p:spPr/>
        <p:txBody>
          <a:bodyPr/>
          <a:lstStyle/>
          <a:p>
            <a:fld id="{D089C5FA-C3DA-4D5C-A9D8-D8EA2828BB9C}" type="slidenum">
              <a:rPr lang="en-US" smtClean="0"/>
              <a:pPr/>
              <a:t>22</a:t>
            </a:fld>
            <a:endParaRPr lang="en-US"/>
          </a:p>
        </p:txBody>
      </p:sp>
    </p:spTree>
    <p:extLst>
      <p:ext uri="{BB962C8B-B14F-4D97-AF65-F5344CB8AC3E}">
        <p14:creationId xmlns:p14="http://schemas.microsoft.com/office/powerpoint/2010/main" val="4154838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6B5A10-51F7-4406-AC08-1F05BF6AECB7}" type="datetimeFigureOut">
              <a:rPr lang="en-US" smtClean="0"/>
              <a:pPr/>
              <a:t>4/11/2014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6A10A-D62F-4596-BA59-278A41B83135}" type="slidenum">
              <a:rPr lang="en-US" smtClean="0"/>
              <a:pPr/>
              <a:t>‹#›</a:t>
            </a:fld>
            <a:endParaRPr lang="en-US"/>
          </a:p>
        </p:txBody>
      </p:sp>
    </p:spTree>
    <p:extLst>
      <p:ext uri="{BB962C8B-B14F-4D97-AF65-F5344CB8AC3E}">
        <p14:creationId xmlns:p14="http://schemas.microsoft.com/office/powerpoint/2010/main" val="806295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6B5A10-51F7-4406-AC08-1F05BF6AECB7}" type="datetimeFigureOut">
              <a:rPr lang="en-US" smtClean="0"/>
              <a:pPr/>
              <a:t>4/11/2014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6A10A-D62F-4596-BA59-278A41B83135}" type="slidenum">
              <a:rPr lang="en-US" smtClean="0"/>
              <a:pPr/>
              <a:t>‹#›</a:t>
            </a:fld>
            <a:endParaRPr lang="en-US"/>
          </a:p>
        </p:txBody>
      </p:sp>
    </p:spTree>
    <p:extLst>
      <p:ext uri="{BB962C8B-B14F-4D97-AF65-F5344CB8AC3E}">
        <p14:creationId xmlns:p14="http://schemas.microsoft.com/office/powerpoint/2010/main" val="1288401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6B5A10-51F7-4406-AC08-1F05BF6AECB7}" type="datetimeFigureOut">
              <a:rPr lang="en-US" smtClean="0"/>
              <a:pPr/>
              <a:t>4/11/2014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6A10A-D62F-4596-BA59-278A41B83135}" type="slidenum">
              <a:rPr lang="en-US" smtClean="0"/>
              <a:pPr/>
              <a:t>‹#›</a:t>
            </a:fld>
            <a:endParaRPr lang="en-US"/>
          </a:p>
        </p:txBody>
      </p:sp>
    </p:spTree>
    <p:extLst>
      <p:ext uri="{BB962C8B-B14F-4D97-AF65-F5344CB8AC3E}">
        <p14:creationId xmlns:p14="http://schemas.microsoft.com/office/powerpoint/2010/main" val="1244187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6B5A10-51F7-4406-AC08-1F05BF6AECB7}" type="datetimeFigureOut">
              <a:rPr lang="en-US" smtClean="0"/>
              <a:pPr/>
              <a:t>4/11/2014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6A10A-D62F-4596-BA59-278A41B83135}" type="slidenum">
              <a:rPr lang="en-US" smtClean="0"/>
              <a:pPr/>
              <a:t>‹#›</a:t>
            </a:fld>
            <a:endParaRPr lang="en-US"/>
          </a:p>
        </p:txBody>
      </p:sp>
    </p:spTree>
    <p:extLst>
      <p:ext uri="{BB962C8B-B14F-4D97-AF65-F5344CB8AC3E}">
        <p14:creationId xmlns:p14="http://schemas.microsoft.com/office/powerpoint/2010/main" val="109336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6B5A10-51F7-4406-AC08-1F05BF6AECB7}" type="datetimeFigureOut">
              <a:rPr lang="en-US" smtClean="0"/>
              <a:pPr/>
              <a:t>4/11/2014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6A10A-D62F-4596-BA59-278A41B83135}" type="slidenum">
              <a:rPr lang="en-US" smtClean="0"/>
              <a:pPr/>
              <a:t>‹#›</a:t>
            </a:fld>
            <a:endParaRPr lang="en-US"/>
          </a:p>
        </p:txBody>
      </p:sp>
    </p:spTree>
    <p:extLst>
      <p:ext uri="{BB962C8B-B14F-4D97-AF65-F5344CB8AC3E}">
        <p14:creationId xmlns:p14="http://schemas.microsoft.com/office/powerpoint/2010/main" val="1405850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6B5A10-51F7-4406-AC08-1F05BF6AECB7}" type="datetimeFigureOut">
              <a:rPr lang="en-US" smtClean="0"/>
              <a:pPr/>
              <a:t>4/11/2014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6A10A-D62F-4596-BA59-278A41B83135}" type="slidenum">
              <a:rPr lang="en-US" smtClean="0"/>
              <a:pPr/>
              <a:t>‹#›</a:t>
            </a:fld>
            <a:endParaRPr lang="en-US"/>
          </a:p>
        </p:txBody>
      </p:sp>
    </p:spTree>
    <p:extLst>
      <p:ext uri="{BB962C8B-B14F-4D97-AF65-F5344CB8AC3E}">
        <p14:creationId xmlns:p14="http://schemas.microsoft.com/office/powerpoint/2010/main" val="2513115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6B5A10-51F7-4406-AC08-1F05BF6AECB7}" type="datetimeFigureOut">
              <a:rPr lang="en-US" smtClean="0"/>
              <a:pPr/>
              <a:t>4/11/2014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96A10A-D62F-4596-BA59-278A41B83135}" type="slidenum">
              <a:rPr lang="en-US" smtClean="0"/>
              <a:pPr/>
              <a:t>‹#›</a:t>
            </a:fld>
            <a:endParaRPr lang="en-US"/>
          </a:p>
        </p:txBody>
      </p:sp>
    </p:spTree>
    <p:extLst>
      <p:ext uri="{BB962C8B-B14F-4D97-AF65-F5344CB8AC3E}">
        <p14:creationId xmlns:p14="http://schemas.microsoft.com/office/powerpoint/2010/main" val="2938632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6B5A10-51F7-4406-AC08-1F05BF6AECB7}" type="datetimeFigureOut">
              <a:rPr lang="en-US" smtClean="0"/>
              <a:pPr/>
              <a:t>4/11/2014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96A10A-D62F-4596-BA59-278A41B83135}" type="slidenum">
              <a:rPr lang="en-US" smtClean="0"/>
              <a:pPr/>
              <a:t>‹#›</a:t>
            </a:fld>
            <a:endParaRPr lang="en-US"/>
          </a:p>
        </p:txBody>
      </p:sp>
    </p:spTree>
    <p:extLst>
      <p:ext uri="{BB962C8B-B14F-4D97-AF65-F5344CB8AC3E}">
        <p14:creationId xmlns:p14="http://schemas.microsoft.com/office/powerpoint/2010/main" val="4217754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B5A10-51F7-4406-AC08-1F05BF6AECB7}" type="datetimeFigureOut">
              <a:rPr lang="en-US" smtClean="0"/>
              <a:pPr/>
              <a:t>4/11/2014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96A10A-D62F-4596-BA59-278A41B83135}" type="slidenum">
              <a:rPr lang="en-US" smtClean="0"/>
              <a:pPr/>
              <a:t>‹#›</a:t>
            </a:fld>
            <a:endParaRPr lang="en-US"/>
          </a:p>
        </p:txBody>
      </p:sp>
    </p:spTree>
    <p:extLst>
      <p:ext uri="{BB962C8B-B14F-4D97-AF65-F5344CB8AC3E}">
        <p14:creationId xmlns:p14="http://schemas.microsoft.com/office/powerpoint/2010/main" val="1051558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6B5A10-51F7-4406-AC08-1F05BF6AECB7}" type="datetimeFigureOut">
              <a:rPr lang="en-US" smtClean="0"/>
              <a:pPr/>
              <a:t>4/11/2014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6A10A-D62F-4596-BA59-278A41B83135}" type="slidenum">
              <a:rPr lang="en-US" smtClean="0"/>
              <a:pPr/>
              <a:t>‹#›</a:t>
            </a:fld>
            <a:endParaRPr lang="en-US"/>
          </a:p>
        </p:txBody>
      </p:sp>
    </p:spTree>
    <p:extLst>
      <p:ext uri="{BB962C8B-B14F-4D97-AF65-F5344CB8AC3E}">
        <p14:creationId xmlns:p14="http://schemas.microsoft.com/office/powerpoint/2010/main" val="1129198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6B5A10-51F7-4406-AC08-1F05BF6AECB7}" type="datetimeFigureOut">
              <a:rPr lang="en-US" smtClean="0"/>
              <a:pPr/>
              <a:t>4/11/2014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6A10A-D62F-4596-BA59-278A41B83135}" type="slidenum">
              <a:rPr lang="en-US" smtClean="0"/>
              <a:pPr/>
              <a:t>‹#›</a:t>
            </a:fld>
            <a:endParaRPr lang="en-US"/>
          </a:p>
        </p:txBody>
      </p:sp>
    </p:spTree>
    <p:extLst>
      <p:ext uri="{BB962C8B-B14F-4D97-AF65-F5344CB8AC3E}">
        <p14:creationId xmlns:p14="http://schemas.microsoft.com/office/powerpoint/2010/main" val="2368325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6B5A10-51F7-4406-AC08-1F05BF6AECB7}" type="datetimeFigureOut">
              <a:rPr lang="en-US" smtClean="0"/>
              <a:pPr/>
              <a:t>4/11/2014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6A10A-D62F-4596-BA59-278A41B83135}" type="slidenum">
              <a:rPr lang="en-US" smtClean="0"/>
              <a:pPr/>
              <a:t>‹#›</a:t>
            </a:fld>
            <a:endParaRPr lang="en-US"/>
          </a:p>
        </p:txBody>
      </p:sp>
    </p:spTree>
    <p:extLst>
      <p:ext uri="{BB962C8B-B14F-4D97-AF65-F5344CB8AC3E}">
        <p14:creationId xmlns:p14="http://schemas.microsoft.com/office/powerpoint/2010/main" val="294661416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85800"/>
            <a:ext cx="8839200" cy="2057400"/>
          </a:xfrm>
        </p:spPr>
        <p:txBody>
          <a:bodyPr>
            <a:noAutofit/>
          </a:bodyPr>
          <a:lstStyle/>
          <a:p>
            <a:r>
              <a:rPr lang="en-US" sz="7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Vision For the Future</a:t>
            </a:r>
            <a:br>
              <a:rPr lang="en-US" sz="7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7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Water in </a:t>
            </a:r>
            <a:r>
              <a:rPr lang="en-US"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t>
            </a:r>
            <a:r>
              <a:rPr lang="en-US" sz="7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ansas</a:t>
            </a:r>
            <a:endParaRPr lang="en-US"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28600" y="3962400"/>
            <a:ext cx="8686061" cy="1117349"/>
            <a:chOff x="1143000" y="3429000"/>
            <a:chExt cx="6829090" cy="931124"/>
          </a:xfrm>
        </p:grpSpPr>
        <p:sp>
          <p:nvSpPr>
            <p:cNvPr id="5" name="Rectangle 4"/>
            <p:cNvSpPr/>
            <p:nvPr/>
          </p:nvSpPr>
          <p:spPr>
            <a:xfrm>
              <a:off x="2125658" y="3462443"/>
              <a:ext cx="4914468" cy="89768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200" b="1" spc="214" dirty="0" smtClean="0">
                  <a:ln w="11430"/>
                  <a:solidFill>
                    <a:srgbClr val="F8F8F8"/>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April 11, 2014-Manhattan, KS</a:t>
              </a:r>
            </a:p>
            <a:p>
              <a:pPr algn="ctr"/>
              <a:endParaRPr lang="en-US" sz="3200" b="1" spc="214" dirty="0">
                <a:ln w="11430"/>
                <a:solidFill>
                  <a:srgbClr val="F8F8F8"/>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1143000" y="4058104"/>
              <a:ext cx="682909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43000" y="3429000"/>
              <a:ext cx="682909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14515"/>
          <a:stretch/>
        </p:blipFill>
        <p:spPr>
          <a:xfrm>
            <a:off x="3316309" y="5257800"/>
            <a:ext cx="2510642" cy="1181100"/>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311238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05000"/>
            <a:ext cx="8382000" cy="3276600"/>
          </a:xfrm>
        </p:spPr>
        <p:txBody>
          <a:bodyPr>
            <a:normAutofit/>
          </a:bodyPr>
          <a:lstStyle/>
          <a:p>
            <a:pPr marL="514350" lvl="0" indent="-514350">
              <a:buFont typeface="+mj-lt"/>
              <a:buAutoNum type="arabicPeriod"/>
            </a:pPr>
            <a:r>
              <a:rPr lang="en-US" sz="3500" dirty="0" smtClean="0">
                <a:effectLst>
                  <a:outerShdw blurRad="38100" dist="38100" dir="2700000" algn="tl">
                    <a:srgbClr val="000000">
                      <a:alpha val="43137"/>
                    </a:srgbClr>
                  </a:outerShdw>
                </a:effectLst>
                <a:latin typeface="Times New Roman" pitchFamily="18" charset="0"/>
                <a:cs typeface="Times New Roman" pitchFamily="18" charset="0"/>
              </a:rPr>
              <a:t>Technology and Crop Varieties</a:t>
            </a:r>
          </a:p>
          <a:p>
            <a:pPr marL="514350" lvl="0" indent="-514350">
              <a:buFont typeface="+mj-lt"/>
              <a:buAutoNum type="arabicPeriod"/>
            </a:pPr>
            <a:r>
              <a:rPr lang="en-US" sz="3500" dirty="0" smtClean="0">
                <a:effectLst>
                  <a:outerShdw blurRad="38100" dist="38100" dir="2700000" algn="tl">
                    <a:srgbClr val="000000">
                      <a:alpha val="43137"/>
                    </a:srgbClr>
                  </a:outerShdw>
                </a:effectLst>
                <a:latin typeface="Times New Roman" pitchFamily="18" charset="0"/>
                <a:cs typeface="Times New Roman" pitchFamily="18" charset="0"/>
              </a:rPr>
              <a:t>Water Management</a:t>
            </a:r>
          </a:p>
          <a:p>
            <a:pPr marL="514350" lvl="0" indent="-514350">
              <a:buFont typeface="+mj-lt"/>
              <a:buAutoNum type="arabicPeriod"/>
            </a:pPr>
            <a:r>
              <a:rPr lang="en-US" sz="3500" dirty="0" smtClean="0">
                <a:effectLst>
                  <a:outerShdw blurRad="38100" dist="38100" dir="2700000" algn="tl">
                    <a:srgbClr val="000000">
                      <a:alpha val="43137"/>
                    </a:srgbClr>
                  </a:outerShdw>
                </a:effectLst>
                <a:latin typeface="Times New Roman" pitchFamily="18" charset="0"/>
                <a:cs typeface="Times New Roman" pitchFamily="18" charset="0"/>
              </a:rPr>
              <a:t>Water Conservation</a:t>
            </a:r>
          </a:p>
          <a:p>
            <a:pPr marL="514350" lvl="0" indent="-514350">
              <a:buFont typeface="+mj-lt"/>
              <a:buAutoNum type="arabicPeriod"/>
            </a:pPr>
            <a:r>
              <a:rPr lang="en-US" sz="3500" dirty="0" smtClean="0">
                <a:effectLst>
                  <a:outerShdw blurRad="38100" dist="38100" dir="2700000" algn="tl">
                    <a:srgbClr val="000000">
                      <a:alpha val="43137"/>
                    </a:srgbClr>
                  </a:outerShdw>
                </a:effectLst>
                <a:latin typeface="Times New Roman" pitchFamily="18" charset="0"/>
                <a:cs typeface="Times New Roman" pitchFamily="18" charset="0"/>
              </a:rPr>
              <a:t>New Sources of Supply</a:t>
            </a:r>
          </a:p>
          <a:p>
            <a:endParaRPr lang="en-US" dirty="0"/>
          </a:p>
        </p:txBody>
      </p:sp>
      <p:sp>
        <p:nvSpPr>
          <p:cNvPr id="4" name="Title 1"/>
          <p:cNvSpPr txBox="1">
            <a:spLocks/>
          </p:cNvSpPr>
          <p:nvPr/>
        </p:nvSpPr>
        <p:spPr>
          <a:xfrm>
            <a:off x="457200" y="0"/>
            <a:ext cx="8229600" cy="1676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214" dirty="0" smtClean="0">
                <a:ln w="11430"/>
                <a:solidFill>
                  <a:srgbClr val="F8F8F8"/>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Breakout Topic Sessions</a:t>
            </a:r>
            <a:endParaRPr lang="en-US" b="1" dirty="0"/>
          </a:p>
        </p:txBody>
      </p:sp>
    </p:spTree>
    <p:extLst>
      <p:ext uri="{BB962C8B-B14F-4D97-AF65-F5344CB8AC3E}">
        <p14:creationId xmlns:p14="http://schemas.microsoft.com/office/powerpoint/2010/main" val="3638097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pc="214" dirty="0" smtClean="0">
                <a:ln w="11430"/>
                <a:solidFill>
                  <a:schemeClr val="bg1"/>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Technology &amp; Crop Varieties</a:t>
            </a:r>
            <a:endParaRPr lang="en-US" b="1" dirty="0">
              <a:solidFill>
                <a:schemeClr val="bg1"/>
              </a:solidFill>
            </a:endParaRPr>
          </a:p>
        </p:txBody>
      </p:sp>
      <p:sp>
        <p:nvSpPr>
          <p:cNvPr id="3" name="Content Placeholder 2"/>
          <p:cNvSpPr>
            <a:spLocks noGrp="1"/>
          </p:cNvSpPr>
          <p:nvPr>
            <p:ph idx="1"/>
          </p:nvPr>
        </p:nvSpPr>
        <p:spPr>
          <a:xfrm>
            <a:off x="457200" y="1600200"/>
            <a:ext cx="8229600" cy="4724399"/>
          </a:xfrm>
        </p:spPr>
        <p:txBody>
          <a:bodyPr>
            <a:normAutofit/>
          </a:bodyPr>
          <a:lstStyle/>
          <a:p>
            <a:pPr lvl="0"/>
            <a:r>
              <a:rPr lang="en-US" sz="2800" dirty="0" smtClean="0">
                <a:solidFill>
                  <a:schemeClr val="bg1"/>
                </a:solidFill>
                <a:latin typeface="Times New Roman" pitchFamily="18" charset="0"/>
                <a:cs typeface="Times New Roman" pitchFamily="18" charset="0"/>
              </a:rPr>
              <a:t>Promotion of irrigation efficiency technologies</a:t>
            </a:r>
          </a:p>
          <a:p>
            <a:pPr lvl="0"/>
            <a:r>
              <a:rPr lang="en-US" sz="2800" dirty="0" smtClean="0">
                <a:solidFill>
                  <a:schemeClr val="bg1"/>
                </a:solidFill>
                <a:latin typeface="Times New Roman" pitchFamily="18" charset="0"/>
                <a:cs typeface="Times New Roman" pitchFamily="18" charset="0"/>
              </a:rPr>
              <a:t>Adoption of less water intensive crop varieties</a:t>
            </a:r>
          </a:p>
          <a:p>
            <a:pPr lvl="0"/>
            <a:r>
              <a:rPr lang="en-US" sz="2800" dirty="0" smtClean="0">
                <a:solidFill>
                  <a:schemeClr val="bg1"/>
                </a:solidFill>
                <a:latin typeface="Times New Roman" pitchFamily="18" charset="0"/>
                <a:cs typeface="Times New Roman" pitchFamily="18" charset="0"/>
              </a:rPr>
              <a:t>Promotion of technologies for the treatment of alternative, lower quality sources of water</a:t>
            </a:r>
          </a:p>
          <a:p>
            <a:pPr lvl="0"/>
            <a:r>
              <a:rPr lang="en-US" sz="2800" dirty="0" smtClean="0">
                <a:solidFill>
                  <a:schemeClr val="bg1"/>
                </a:solidFill>
                <a:latin typeface="Times New Roman" pitchFamily="18" charset="0"/>
                <a:cs typeface="Times New Roman" pitchFamily="18" charset="0"/>
              </a:rPr>
              <a:t>Implementation of research-based technology aimed at better understanding our state’s water supply</a:t>
            </a:r>
            <a:endParaRPr lang="en-US" sz="2800" dirty="0" smtClean="0">
              <a:latin typeface="Times New Roman" pitchFamily="18" charset="0"/>
              <a:cs typeface="Times New Roman" pitchFamily="18" charset="0"/>
            </a:endParaRPr>
          </a:p>
          <a:p>
            <a:pPr marL="0" indent="0">
              <a:buNone/>
            </a:pPr>
            <a:endParaRPr lang="en-US" sz="2800" dirty="0" smtClean="0">
              <a:latin typeface="Times New Roman" pitchFamily="18" charset="0"/>
              <a:cs typeface="Times New Roman" pitchFamily="18" charset="0"/>
            </a:endParaRPr>
          </a:p>
          <a:p>
            <a:pPr marL="0" indent="0" algn="ctr">
              <a:buNone/>
            </a:pPr>
            <a:endParaRPr lang="en-US" sz="2800" i="1" dirty="0" smtClean="0">
              <a:solidFill>
                <a:schemeClr val="bg1"/>
              </a:solidFill>
              <a:latin typeface="Times New Roman" pitchFamily="18" charset="0"/>
              <a:cs typeface="Times New Roman" pitchFamily="18" charset="0"/>
            </a:endParaRPr>
          </a:p>
          <a:p>
            <a:pPr marL="0" indent="0" algn="ctr">
              <a:buNone/>
            </a:pPr>
            <a:r>
              <a:rPr lang="en-US" sz="2800" i="1" dirty="0" smtClean="0">
                <a:solidFill>
                  <a:schemeClr val="bg1"/>
                </a:solidFill>
                <a:latin typeface="Times New Roman" pitchFamily="18" charset="0"/>
                <a:cs typeface="Times New Roman" pitchFamily="18" charset="0"/>
              </a:rPr>
              <a:t>(Green paper in packet)</a:t>
            </a:r>
          </a:p>
        </p:txBody>
      </p:sp>
    </p:spTree>
    <p:extLst>
      <p:ext uri="{BB962C8B-B14F-4D97-AF65-F5344CB8AC3E}">
        <p14:creationId xmlns:p14="http://schemas.microsoft.com/office/powerpoint/2010/main" val="987581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pc="214" dirty="0" smtClean="0">
                <a:ln w="11430"/>
                <a:solidFill>
                  <a:schemeClr val="bg1"/>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Technology &amp; Crop Varieties</a:t>
            </a:r>
            <a:br>
              <a:rPr lang="en-US" b="1" spc="214" dirty="0" smtClean="0">
                <a:ln w="11430"/>
                <a:solidFill>
                  <a:schemeClr val="bg1"/>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br>
            <a:r>
              <a:rPr lang="en-US" b="1" spc="214" dirty="0" smtClean="0">
                <a:ln w="11430"/>
                <a:solidFill>
                  <a:schemeClr val="bg1"/>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Breakout Questions</a:t>
            </a:r>
            <a:endParaRPr lang="en-US" b="1" dirty="0">
              <a:solidFill>
                <a:schemeClr val="bg1"/>
              </a:solidFill>
            </a:endParaRPr>
          </a:p>
        </p:txBody>
      </p:sp>
      <p:sp>
        <p:nvSpPr>
          <p:cNvPr id="3" name="Content Placeholder 2"/>
          <p:cNvSpPr>
            <a:spLocks noGrp="1"/>
          </p:cNvSpPr>
          <p:nvPr>
            <p:ph idx="1"/>
          </p:nvPr>
        </p:nvSpPr>
        <p:spPr>
          <a:xfrm>
            <a:off x="457200" y="1600200"/>
            <a:ext cx="8229600" cy="4724399"/>
          </a:xfrm>
        </p:spPr>
        <p:txBody>
          <a:bodyPr>
            <a:normAutofit lnSpcReduction="10000"/>
          </a:bodyPr>
          <a:lstStyle/>
          <a:p>
            <a:pPr marL="514350" lvl="0" indent="-514350">
              <a:buFont typeface="+mj-lt"/>
              <a:buAutoNum type="arabicPeriod"/>
            </a:pPr>
            <a:r>
              <a:rPr lang="en-US" sz="2800" dirty="0" smtClean="0">
                <a:solidFill>
                  <a:schemeClr val="bg1"/>
                </a:solidFill>
                <a:latin typeface="Times New Roman" pitchFamily="18" charset="0"/>
                <a:cs typeface="Times New Roman" pitchFamily="18" charset="0"/>
              </a:rPr>
              <a:t>What policies, research and programmatic changes are needed to increase adoption of irrigation efficiency technologies and alternative crops? </a:t>
            </a:r>
          </a:p>
          <a:p>
            <a:pPr marL="514350" lvl="0" indent="-514350">
              <a:buFont typeface="+mj-lt"/>
              <a:buAutoNum type="arabicPeriod"/>
            </a:pPr>
            <a:r>
              <a:rPr lang="en-US" sz="2800" dirty="0" smtClean="0">
                <a:solidFill>
                  <a:schemeClr val="bg1"/>
                </a:solidFill>
                <a:latin typeface="Times New Roman" pitchFamily="18" charset="0"/>
                <a:cs typeface="Times New Roman" pitchFamily="18" charset="0"/>
              </a:rPr>
              <a:t>What partnerships should be created and supported to develop affordable technologies for the treatment of alternative, lower quality sources of water? </a:t>
            </a:r>
          </a:p>
          <a:p>
            <a:pPr marL="514350" lvl="0" indent="-514350">
              <a:buFont typeface="+mj-lt"/>
              <a:buAutoNum type="arabicPeriod"/>
            </a:pPr>
            <a:r>
              <a:rPr lang="en-US" sz="2800" dirty="0" smtClean="0">
                <a:solidFill>
                  <a:schemeClr val="bg1"/>
                </a:solidFill>
                <a:latin typeface="Times New Roman" pitchFamily="18" charset="0"/>
                <a:cs typeface="Times New Roman" pitchFamily="18" charset="0"/>
              </a:rPr>
              <a:t>How can technology best be used to understand our state’s water supply? What is the end goal of the research? </a:t>
            </a:r>
          </a:p>
          <a:p>
            <a:pPr marL="514350" lvl="0" indent="-514350">
              <a:buFont typeface="+mj-lt"/>
              <a:buAutoNum type="arabicPeriod"/>
            </a:pPr>
            <a:endParaRPr lang="en-US" sz="2800" dirty="0" smtClean="0">
              <a:solidFill>
                <a:schemeClr val="bg1"/>
              </a:solidFill>
              <a:latin typeface="Times New Roman" pitchFamily="18" charset="0"/>
              <a:cs typeface="Times New Roman" pitchFamily="18" charset="0"/>
            </a:endParaRPr>
          </a:p>
          <a:p>
            <a:pPr marL="514350" indent="-514350" algn="ctr">
              <a:buNone/>
            </a:pPr>
            <a:r>
              <a:rPr lang="en-US" sz="2800" i="1" dirty="0" smtClean="0">
                <a:solidFill>
                  <a:schemeClr val="bg1"/>
                </a:solidFill>
                <a:latin typeface="Times New Roman" pitchFamily="18" charset="0"/>
                <a:cs typeface="Times New Roman" pitchFamily="18" charset="0"/>
              </a:rPr>
              <a:t>(Green paper in packet)</a:t>
            </a:r>
          </a:p>
          <a:p>
            <a:pPr marL="514350" lvl="0" indent="-514350">
              <a:buNone/>
            </a:pPr>
            <a:endParaRPr lang="en-US" sz="2800" dirty="0" smtClean="0">
              <a:solidFill>
                <a:schemeClr val="bg1"/>
              </a:solidFill>
              <a:latin typeface="Times New Roman" pitchFamily="18" charset="0"/>
              <a:cs typeface="Times New Roman" pitchFamily="18" charset="0"/>
            </a:endParaRPr>
          </a:p>
          <a:p>
            <a:pPr marL="0" indent="0">
              <a:buNone/>
            </a:pP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987581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E1A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pc="214" dirty="0" smtClean="0">
                <a:ln w="11430"/>
                <a:solidFill>
                  <a:schemeClr val="bg1"/>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Water Management</a:t>
            </a:r>
            <a:endParaRPr lang="en-US" b="1" dirty="0">
              <a:solidFill>
                <a:schemeClr val="bg1"/>
              </a:solidFill>
            </a:endParaRPr>
          </a:p>
        </p:txBody>
      </p:sp>
      <p:sp>
        <p:nvSpPr>
          <p:cNvPr id="3" name="Content Placeholder 2"/>
          <p:cNvSpPr>
            <a:spLocks noGrp="1"/>
          </p:cNvSpPr>
          <p:nvPr>
            <p:ph idx="1"/>
          </p:nvPr>
        </p:nvSpPr>
        <p:spPr>
          <a:xfrm>
            <a:off x="457200" y="1600200"/>
            <a:ext cx="8229600" cy="4724399"/>
          </a:xfrm>
        </p:spPr>
        <p:txBody>
          <a:bodyPr>
            <a:normAutofit/>
          </a:bodyPr>
          <a:lstStyle/>
          <a:p>
            <a:pPr lvl="0"/>
            <a:r>
              <a:rPr lang="en-US" sz="2800" dirty="0" smtClean="0">
                <a:solidFill>
                  <a:schemeClr val="bg1"/>
                </a:solidFill>
                <a:latin typeface="Times New Roman" pitchFamily="18" charset="0"/>
                <a:cs typeface="Times New Roman" pitchFamily="18" charset="0"/>
              </a:rPr>
              <a:t>Modify reservoir operations and downstream targets to most efficiently operate reservoirs for water supply</a:t>
            </a:r>
          </a:p>
          <a:p>
            <a:pPr lvl="0"/>
            <a:r>
              <a:rPr lang="en-US" sz="2800" dirty="0" smtClean="0">
                <a:solidFill>
                  <a:schemeClr val="bg1"/>
                </a:solidFill>
                <a:latin typeface="Times New Roman" pitchFamily="18" charset="0"/>
                <a:cs typeface="Times New Roman" pitchFamily="18" charset="0"/>
              </a:rPr>
              <a:t>Identify opportunities to increase the regionalization of water supply, where doing so would improve the long-term water supply reliability</a:t>
            </a:r>
          </a:p>
          <a:p>
            <a:pPr lvl="0"/>
            <a:r>
              <a:rPr lang="en-US" sz="2800" dirty="0" smtClean="0">
                <a:solidFill>
                  <a:schemeClr val="bg1"/>
                </a:solidFill>
                <a:latin typeface="Times New Roman" pitchFamily="18" charset="0"/>
                <a:cs typeface="Times New Roman" pitchFamily="18" charset="0"/>
              </a:rPr>
              <a:t>Propose changes to Water Appropriation Act and Rules and Regulations to promote a better balance between efficient water use and economic benefits</a:t>
            </a:r>
          </a:p>
          <a:p>
            <a:pPr marL="0" indent="0">
              <a:buNone/>
            </a:pPr>
            <a:endParaRPr lang="en-US" sz="2800" dirty="0" smtClean="0">
              <a:latin typeface="Times New Roman" pitchFamily="18" charset="0"/>
              <a:cs typeface="Times New Roman" pitchFamily="18" charset="0"/>
            </a:endParaRPr>
          </a:p>
          <a:p>
            <a:pPr marL="0" indent="0" algn="ctr">
              <a:buNone/>
            </a:pPr>
            <a:r>
              <a:rPr lang="en-US" sz="2600" i="1" dirty="0" smtClean="0">
                <a:solidFill>
                  <a:schemeClr val="bg1"/>
                </a:solidFill>
                <a:latin typeface="Times New Roman" pitchFamily="18" charset="0"/>
                <a:cs typeface="Times New Roman" pitchFamily="18" charset="0"/>
              </a:rPr>
              <a:t>(Tan paper in packet)</a:t>
            </a:r>
          </a:p>
          <a:p>
            <a:pPr marL="0" indent="0">
              <a:buNone/>
            </a:pP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987581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E1A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pc="214" dirty="0" smtClean="0">
                <a:ln w="11430"/>
                <a:solidFill>
                  <a:schemeClr val="bg1"/>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Water Management</a:t>
            </a:r>
            <a:br>
              <a:rPr lang="en-US" b="1" spc="214" dirty="0" smtClean="0">
                <a:ln w="11430"/>
                <a:solidFill>
                  <a:schemeClr val="bg1"/>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br>
            <a:r>
              <a:rPr lang="en-US" b="1" spc="214" dirty="0" smtClean="0">
                <a:ln w="11430"/>
                <a:solidFill>
                  <a:schemeClr val="bg1"/>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Breakout Questions</a:t>
            </a:r>
            <a:endParaRPr lang="en-US" b="1" dirty="0">
              <a:solidFill>
                <a:schemeClr val="bg1"/>
              </a:solidFill>
            </a:endParaRPr>
          </a:p>
        </p:txBody>
      </p:sp>
      <p:sp>
        <p:nvSpPr>
          <p:cNvPr id="3" name="Content Placeholder 2"/>
          <p:cNvSpPr>
            <a:spLocks noGrp="1"/>
          </p:cNvSpPr>
          <p:nvPr>
            <p:ph idx="1"/>
          </p:nvPr>
        </p:nvSpPr>
        <p:spPr>
          <a:xfrm>
            <a:off x="457200" y="1600200"/>
            <a:ext cx="8229600" cy="4724399"/>
          </a:xfrm>
        </p:spPr>
        <p:txBody>
          <a:bodyPr>
            <a:normAutofit fontScale="85000" lnSpcReduction="10000"/>
          </a:bodyPr>
          <a:lstStyle/>
          <a:p>
            <a:pPr marL="514350" lvl="0" indent="-514350">
              <a:buFont typeface="+mj-lt"/>
              <a:buAutoNum type="arabicPeriod"/>
            </a:pPr>
            <a:r>
              <a:rPr lang="en-US" sz="2800" dirty="0" smtClean="0">
                <a:solidFill>
                  <a:schemeClr val="bg1"/>
                </a:solidFill>
                <a:latin typeface="Times New Roman" pitchFamily="18" charset="0"/>
                <a:cs typeface="Times New Roman" pitchFamily="18" charset="0"/>
              </a:rPr>
              <a:t>How can multiple uses of our reservoirs (municipal/industrial, recreation, flood control, etc.) be balanced to most efficiently operate the state’s water supply reservoirs?</a:t>
            </a:r>
          </a:p>
          <a:p>
            <a:pPr marL="514350" lvl="0" indent="-514350">
              <a:buFont typeface="+mj-lt"/>
              <a:buAutoNum type="arabicPeriod"/>
            </a:pPr>
            <a:r>
              <a:rPr lang="en-US" sz="2800" dirty="0" smtClean="0">
                <a:solidFill>
                  <a:schemeClr val="bg1"/>
                </a:solidFill>
                <a:latin typeface="Times New Roman" pitchFamily="18" charset="0"/>
                <a:cs typeface="Times New Roman" pitchFamily="18" charset="0"/>
              </a:rPr>
              <a:t>What are the situations in which regionalization should be encouraged? And what role do you think the state should play in promoting regionalization? </a:t>
            </a:r>
          </a:p>
          <a:p>
            <a:pPr marL="514350" lvl="0" indent="-514350">
              <a:buFont typeface="+mj-lt"/>
              <a:buAutoNum type="arabicPeriod"/>
            </a:pPr>
            <a:r>
              <a:rPr lang="en-US" sz="2800" dirty="0" smtClean="0">
                <a:solidFill>
                  <a:schemeClr val="bg1"/>
                </a:solidFill>
                <a:latin typeface="Times New Roman" pitchFamily="18" charset="0"/>
                <a:cs typeface="Times New Roman" pitchFamily="18" charset="0"/>
              </a:rPr>
              <a:t>What additional tools are needed to provide greater flexibility for the management of water while protecting the resource? </a:t>
            </a:r>
          </a:p>
          <a:p>
            <a:pPr marL="514350" lvl="0" indent="-514350">
              <a:buFont typeface="+mj-lt"/>
              <a:buAutoNum type="arabicPeriod"/>
            </a:pPr>
            <a:r>
              <a:rPr lang="en-US" sz="2800" dirty="0" smtClean="0">
                <a:solidFill>
                  <a:schemeClr val="bg1"/>
                </a:solidFill>
                <a:latin typeface="Times New Roman" pitchFamily="18" charset="0"/>
                <a:cs typeface="Times New Roman" pitchFamily="18" charset="0"/>
              </a:rPr>
              <a:t>How can educational opportunities between users be created and sustained (ex – Municipal v. Irrigation; Ogallala v. Reservoirs)?</a:t>
            </a:r>
          </a:p>
          <a:p>
            <a:pPr marL="514350" indent="-514350" algn="ctr">
              <a:buNone/>
            </a:pPr>
            <a:r>
              <a:rPr lang="en-US" sz="3100" i="1" dirty="0" smtClean="0">
                <a:solidFill>
                  <a:schemeClr val="bg1"/>
                </a:solidFill>
                <a:latin typeface="Times New Roman" pitchFamily="18" charset="0"/>
                <a:cs typeface="Times New Roman" pitchFamily="18" charset="0"/>
              </a:rPr>
              <a:t> (Tan paper in packet)</a:t>
            </a:r>
          </a:p>
          <a:p>
            <a:pPr marL="514350" lvl="0" indent="-514350" algn="ctr">
              <a:buNone/>
            </a:pPr>
            <a:endParaRPr lang="en-US" sz="2800" dirty="0" smtClean="0">
              <a:solidFill>
                <a:schemeClr val="bg1"/>
              </a:solidFill>
              <a:latin typeface="Times New Roman" pitchFamily="18" charset="0"/>
              <a:cs typeface="Times New Roman" pitchFamily="18" charset="0"/>
            </a:endParaRPr>
          </a:p>
          <a:p>
            <a:pPr marL="0" indent="0">
              <a:buNone/>
            </a:pP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987581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pc="214" dirty="0" smtClean="0">
                <a:ln w="11430"/>
                <a:solidFill>
                  <a:schemeClr val="bg1"/>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Water Conservation</a:t>
            </a:r>
            <a:endParaRPr lang="en-US" b="1" dirty="0">
              <a:solidFill>
                <a:schemeClr val="bg1"/>
              </a:solidFill>
            </a:endParaRPr>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pPr lvl="0"/>
            <a:r>
              <a:rPr lang="en-US" sz="2800" dirty="0" smtClean="0">
                <a:solidFill>
                  <a:schemeClr val="bg1"/>
                </a:solidFill>
                <a:latin typeface="Times New Roman" pitchFamily="18" charset="0"/>
                <a:cs typeface="Times New Roman" pitchFamily="18" charset="0"/>
              </a:rPr>
              <a:t>Even if not deemed a significant source of additional supply, conservation has to be a part of the future vision for water in Kansas</a:t>
            </a:r>
          </a:p>
          <a:p>
            <a:pPr lvl="0"/>
            <a:r>
              <a:rPr lang="en-US" sz="2800" dirty="0" smtClean="0">
                <a:solidFill>
                  <a:schemeClr val="bg1"/>
                </a:solidFill>
                <a:latin typeface="Times New Roman" pitchFamily="18" charset="0"/>
                <a:cs typeface="Times New Roman" pitchFamily="18" charset="0"/>
              </a:rPr>
              <a:t>Reduce barriers and increase development of locally driven conservation and management plans</a:t>
            </a:r>
          </a:p>
          <a:p>
            <a:pPr lvl="0"/>
            <a:r>
              <a:rPr lang="en-US" sz="2800" dirty="0" smtClean="0">
                <a:solidFill>
                  <a:schemeClr val="bg1"/>
                </a:solidFill>
                <a:latin typeface="Times New Roman" pitchFamily="18" charset="0"/>
                <a:cs typeface="Times New Roman" pitchFamily="18" charset="0"/>
              </a:rPr>
              <a:t>Implement greater water conservation policies and practices, both voluntary and non-voluntary</a:t>
            </a:r>
          </a:p>
          <a:p>
            <a:pPr lvl="0"/>
            <a:r>
              <a:rPr lang="en-US" sz="2800" dirty="0" smtClean="0">
                <a:solidFill>
                  <a:schemeClr val="bg1"/>
                </a:solidFill>
                <a:latin typeface="Times New Roman" pitchFamily="18" charset="0"/>
                <a:cs typeface="Times New Roman" pitchFamily="18" charset="0"/>
              </a:rPr>
              <a:t>Increase adoption of watershed practices that reduce future water supply loss</a:t>
            </a:r>
          </a:p>
          <a:p>
            <a:pPr lvl="0"/>
            <a:r>
              <a:rPr lang="en-US" sz="2800" dirty="0" smtClean="0">
                <a:solidFill>
                  <a:schemeClr val="bg1"/>
                </a:solidFill>
                <a:latin typeface="Times New Roman" pitchFamily="18" charset="0"/>
                <a:cs typeface="Times New Roman" pitchFamily="18" charset="0"/>
              </a:rPr>
              <a:t>Information and education is key to increased adoption of water conservation practices</a:t>
            </a:r>
          </a:p>
          <a:p>
            <a:pPr algn="ctr">
              <a:buNone/>
            </a:pPr>
            <a:endParaRPr lang="en-US" sz="2800" dirty="0" smtClean="0">
              <a:solidFill>
                <a:schemeClr val="bg1"/>
              </a:solidFill>
              <a:latin typeface="Times New Roman" pitchFamily="18" charset="0"/>
              <a:cs typeface="Times New Roman" pitchFamily="18" charset="0"/>
            </a:endParaRPr>
          </a:p>
          <a:p>
            <a:pPr algn="ctr">
              <a:buNone/>
            </a:pPr>
            <a:r>
              <a:rPr lang="en-US" sz="2800" i="1" dirty="0" smtClean="0">
                <a:solidFill>
                  <a:schemeClr val="bg1"/>
                </a:solidFill>
                <a:latin typeface="Times New Roman" pitchFamily="18" charset="0"/>
                <a:cs typeface="Times New Roman" pitchFamily="18" charset="0"/>
              </a:rPr>
              <a:t>(Blue paper in packet)</a:t>
            </a:r>
          </a:p>
          <a:p>
            <a:pPr lvl="0"/>
            <a:endParaRPr lang="en-US" sz="2800" dirty="0" smtClean="0">
              <a:solidFill>
                <a:schemeClr val="bg1"/>
              </a:solidFill>
              <a:latin typeface="Times New Roman" pitchFamily="18" charset="0"/>
              <a:cs typeface="Times New Roman" pitchFamily="18" charset="0"/>
            </a:endParaRPr>
          </a:p>
          <a:p>
            <a:pPr marL="0" indent="0">
              <a:buNone/>
            </a:pP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987581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pc="214" dirty="0" smtClean="0">
                <a:ln w="11430"/>
                <a:solidFill>
                  <a:schemeClr val="bg1"/>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Water Conservation</a:t>
            </a:r>
            <a:br>
              <a:rPr lang="en-US" b="1" spc="214" dirty="0" smtClean="0">
                <a:ln w="11430"/>
                <a:solidFill>
                  <a:schemeClr val="bg1"/>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br>
            <a:r>
              <a:rPr lang="en-US" b="1" spc="214" dirty="0" smtClean="0">
                <a:ln w="11430"/>
                <a:solidFill>
                  <a:schemeClr val="bg1"/>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Breakout Questions</a:t>
            </a:r>
            <a:endParaRPr lang="en-US" b="1" dirty="0">
              <a:solidFill>
                <a:schemeClr val="bg1"/>
              </a:solidFill>
            </a:endParaRPr>
          </a:p>
        </p:txBody>
      </p:sp>
      <p:sp>
        <p:nvSpPr>
          <p:cNvPr id="3" name="Content Placeholder 2"/>
          <p:cNvSpPr>
            <a:spLocks noGrp="1"/>
          </p:cNvSpPr>
          <p:nvPr>
            <p:ph idx="1"/>
          </p:nvPr>
        </p:nvSpPr>
        <p:spPr>
          <a:xfrm>
            <a:off x="457200" y="1600200"/>
            <a:ext cx="8229600" cy="4572000"/>
          </a:xfrm>
        </p:spPr>
        <p:txBody>
          <a:bodyPr>
            <a:normAutofit/>
          </a:bodyPr>
          <a:lstStyle/>
          <a:p>
            <a:pPr marL="514350" lvl="0" indent="-514350">
              <a:buFont typeface="+mj-lt"/>
              <a:buAutoNum type="arabicPeriod"/>
            </a:pPr>
            <a:r>
              <a:rPr lang="en-US" sz="2800" dirty="0" smtClean="0">
                <a:solidFill>
                  <a:schemeClr val="bg1"/>
                </a:solidFill>
                <a:latin typeface="Times New Roman" pitchFamily="18" charset="0"/>
                <a:cs typeface="Times New Roman" pitchFamily="18" charset="0"/>
              </a:rPr>
              <a:t>What can be done to increase the adoption and success of locally-driven conservation and management plans? </a:t>
            </a:r>
          </a:p>
          <a:p>
            <a:pPr marL="514350" lvl="0" indent="-514350">
              <a:buFont typeface="+mj-lt"/>
              <a:buAutoNum type="arabicPeriod"/>
            </a:pPr>
            <a:r>
              <a:rPr lang="en-US" sz="2800" dirty="0" smtClean="0">
                <a:solidFill>
                  <a:schemeClr val="bg1"/>
                </a:solidFill>
                <a:latin typeface="Times New Roman" pitchFamily="18" charset="0"/>
                <a:cs typeface="Times New Roman" pitchFamily="18" charset="0"/>
              </a:rPr>
              <a:t>What are the barriers to the adoption of locally-driven conservation (best management practices) measures? </a:t>
            </a:r>
          </a:p>
          <a:p>
            <a:pPr marL="514350" lvl="0" indent="-514350">
              <a:buFont typeface="+mj-lt"/>
              <a:buAutoNum type="arabicPeriod"/>
            </a:pPr>
            <a:r>
              <a:rPr lang="en-US" sz="2800" dirty="0" smtClean="0">
                <a:solidFill>
                  <a:schemeClr val="bg1"/>
                </a:solidFill>
                <a:latin typeface="Times New Roman" pitchFamily="18" charset="0"/>
                <a:cs typeface="Times New Roman" pitchFamily="18" charset="0"/>
              </a:rPr>
              <a:t>What consistent, long-term measures can be employed to increase public information and education to better promote water resource conditions and water conservation opportunities?</a:t>
            </a:r>
          </a:p>
          <a:p>
            <a:pPr marL="514350" lvl="0" indent="-514350" algn="ctr">
              <a:buNone/>
            </a:pPr>
            <a:endParaRPr lang="en-US" sz="2800" dirty="0" smtClean="0">
              <a:solidFill>
                <a:schemeClr val="bg1"/>
              </a:solidFill>
              <a:latin typeface="Times New Roman" pitchFamily="18" charset="0"/>
              <a:cs typeface="Times New Roman" pitchFamily="18" charset="0"/>
            </a:endParaRPr>
          </a:p>
          <a:p>
            <a:pPr marL="0" indent="0">
              <a:buNone/>
            </a:pPr>
            <a:endParaRPr lang="en-US" sz="2800" dirty="0" smtClean="0">
              <a:latin typeface="Times New Roman" pitchFamily="18" charset="0"/>
              <a:cs typeface="Times New Roman" pitchFamily="18" charset="0"/>
            </a:endParaRPr>
          </a:p>
        </p:txBody>
      </p:sp>
      <p:sp>
        <p:nvSpPr>
          <p:cNvPr id="4" name="Rectangle 3"/>
          <p:cNvSpPr/>
          <p:nvPr/>
        </p:nvSpPr>
        <p:spPr>
          <a:xfrm>
            <a:off x="3075736" y="6324600"/>
            <a:ext cx="3172664" cy="492443"/>
          </a:xfrm>
          <a:prstGeom prst="rect">
            <a:avLst/>
          </a:prstGeom>
        </p:spPr>
        <p:txBody>
          <a:bodyPr wrap="none">
            <a:spAutoFit/>
          </a:bodyPr>
          <a:lstStyle/>
          <a:p>
            <a:pPr marL="514350" indent="-514350" algn="ctr">
              <a:buNone/>
            </a:pPr>
            <a:r>
              <a:rPr lang="en-US" sz="2600" i="1" dirty="0" smtClean="0">
                <a:solidFill>
                  <a:schemeClr val="bg1"/>
                </a:solidFill>
                <a:latin typeface="Times New Roman" pitchFamily="18" charset="0"/>
                <a:cs typeface="Times New Roman" pitchFamily="18" charset="0"/>
              </a:rPr>
              <a:t>(Blue paper in packet)</a:t>
            </a:r>
          </a:p>
        </p:txBody>
      </p:sp>
    </p:spTree>
    <p:extLst>
      <p:ext uri="{BB962C8B-B14F-4D97-AF65-F5344CB8AC3E}">
        <p14:creationId xmlns:p14="http://schemas.microsoft.com/office/powerpoint/2010/main" val="987581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New Sources of Supply</a:t>
            </a:r>
            <a:endPar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724399"/>
          </a:xfrm>
        </p:spPr>
        <p:txBody>
          <a:bodyPr>
            <a:normAutofit fontScale="92500" lnSpcReduction="10000"/>
          </a:bodyPr>
          <a:lstStyle/>
          <a:p>
            <a:pPr lvl="0"/>
            <a:r>
              <a:rPr lang="en-US" sz="2800" dirty="0" smtClean="0">
                <a:solidFill>
                  <a:schemeClr val="bg1"/>
                </a:solidFill>
                <a:latin typeface="Times New Roman" pitchFamily="18" charset="0"/>
                <a:cs typeface="Times New Roman" pitchFamily="18" charset="0"/>
              </a:rPr>
              <a:t>Restore water supply lost to sedimentation through dredging and other in-lake sediment management techniques</a:t>
            </a:r>
          </a:p>
          <a:p>
            <a:pPr lvl="0"/>
            <a:r>
              <a:rPr lang="en-US" sz="2800" dirty="0" smtClean="0">
                <a:solidFill>
                  <a:schemeClr val="bg1"/>
                </a:solidFill>
                <a:latin typeface="Times New Roman" pitchFamily="18" charset="0"/>
                <a:cs typeface="Times New Roman" pitchFamily="18" charset="0"/>
              </a:rPr>
              <a:t>Where feasible and cost effective, allow for the transfer of water supplies between basins</a:t>
            </a:r>
          </a:p>
          <a:p>
            <a:pPr lvl="0"/>
            <a:r>
              <a:rPr lang="en-US" sz="2800" dirty="0" smtClean="0">
                <a:solidFill>
                  <a:schemeClr val="bg1"/>
                </a:solidFill>
                <a:latin typeface="Times New Roman" pitchFamily="18" charset="0"/>
                <a:cs typeface="Times New Roman" pitchFamily="18" charset="0"/>
              </a:rPr>
              <a:t>Increase adoption of existing policies and develop new policies and incentives to increase the reuse of water</a:t>
            </a:r>
          </a:p>
          <a:p>
            <a:pPr lvl="0"/>
            <a:r>
              <a:rPr lang="en-US" sz="2800" dirty="0" smtClean="0">
                <a:solidFill>
                  <a:schemeClr val="bg1"/>
                </a:solidFill>
                <a:latin typeface="Times New Roman" pitchFamily="18" charset="0"/>
                <a:cs typeface="Times New Roman" pitchFamily="18" charset="0"/>
              </a:rPr>
              <a:t>Reallocate water storage at any federal reservoir where such actions are possible recognizing that this is often the cheapest alternative for securing additional water storage</a:t>
            </a:r>
          </a:p>
          <a:p>
            <a:pPr lvl="0"/>
            <a:r>
              <a:rPr lang="en-US" sz="2800" dirty="0" smtClean="0">
                <a:solidFill>
                  <a:schemeClr val="bg1"/>
                </a:solidFill>
                <a:latin typeface="Times New Roman" pitchFamily="18" charset="0"/>
                <a:cs typeface="Times New Roman" pitchFamily="18" charset="0"/>
              </a:rPr>
              <a:t>Increase other sources of storage available for water supply</a:t>
            </a:r>
          </a:p>
          <a:p>
            <a:pPr marL="0" indent="0">
              <a:buNone/>
            </a:pPr>
            <a:endParaRPr lang="en-US" sz="2800" dirty="0" smtClean="0">
              <a:solidFill>
                <a:schemeClr val="bg1"/>
              </a:solidFill>
              <a:latin typeface="Times New Roman" pitchFamily="18" charset="0"/>
              <a:cs typeface="Times New Roman" pitchFamily="18" charset="0"/>
            </a:endParaRPr>
          </a:p>
        </p:txBody>
      </p:sp>
      <p:sp>
        <p:nvSpPr>
          <p:cNvPr id="4" name="Rectangle 3"/>
          <p:cNvSpPr/>
          <p:nvPr/>
        </p:nvSpPr>
        <p:spPr>
          <a:xfrm>
            <a:off x="2702981" y="6324600"/>
            <a:ext cx="3469219" cy="492443"/>
          </a:xfrm>
          <a:prstGeom prst="rect">
            <a:avLst/>
          </a:prstGeom>
        </p:spPr>
        <p:txBody>
          <a:bodyPr wrap="none">
            <a:spAutoFit/>
          </a:bodyPr>
          <a:lstStyle/>
          <a:p>
            <a:pPr algn="ctr">
              <a:buNone/>
            </a:pPr>
            <a:r>
              <a:rPr lang="en-US" sz="2600" i="1" dirty="0" smtClean="0">
                <a:solidFill>
                  <a:schemeClr val="bg1"/>
                </a:solidFill>
                <a:latin typeface="Times New Roman" pitchFamily="18" charset="0"/>
                <a:cs typeface="Times New Roman" pitchFamily="18" charset="0"/>
              </a:rPr>
              <a:t>(Purple paper in packet)</a:t>
            </a:r>
          </a:p>
        </p:txBody>
      </p:sp>
    </p:spTree>
    <p:extLst>
      <p:ext uri="{BB962C8B-B14F-4D97-AF65-F5344CB8AC3E}">
        <p14:creationId xmlns:p14="http://schemas.microsoft.com/office/powerpoint/2010/main" val="987581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New Sources of Supply</a:t>
            </a:r>
            <a:br>
              <a:rPr lang="en-US"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Breakout Questions</a:t>
            </a:r>
            <a:endPar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724399"/>
          </a:xfrm>
        </p:spPr>
        <p:txBody>
          <a:bodyPr>
            <a:normAutofit/>
          </a:bodyPr>
          <a:lstStyle/>
          <a:p>
            <a:pPr marL="514350" lvl="0" indent="-514350">
              <a:buFont typeface="+mj-lt"/>
              <a:buAutoNum type="arabicPeriod"/>
            </a:pPr>
            <a:r>
              <a:rPr lang="en-US" sz="2800" dirty="0" smtClean="0">
                <a:solidFill>
                  <a:schemeClr val="bg1"/>
                </a:solidFill>
                <a:latin typeface="Times New Roman" pitchFamily="18" charset="0"/>
                <a:cs typeface="Times New Roman" pitchFamily="18" charset="0"/>
              </a:rPr>
              <a:t>How can barriers to the reuse of water be overcome? </a:t>
            </a:r>
          </a:p>
          <a:p>
            <a:pPr marL="514350" lvl="0" indent="-514350">
              <a:buFont typeface="+mj-lt"/>
              <a:buAutoNum type="arabicPeriod"/>
            </a:pPr>
            <a:r>
              <a:rPr lang="en-US" sz="2800" dirty="0" smtClean="0">
                <a:solidFill>
                  <a:schemeClr val="bg1"/>
                </a:solidFill>
                <a:latin typeface="Times New Roman" pitchFamily="18" charset="0"/>
                <a:cs typeface="Times New Roman" pitchFamily="18" charset="0"/>
              </a:rPr>
              <a:t>What measures should be taken today to increase the water storage available for the future? </a:t>
            </a:r>
          </a:p>
          <a:p>
            <a:pPr marL="514350" lvl="0" indent="-514350">
              <a:buFont typeface="+mj-lt"/>
              <a:buAutoNum type="arabicPeriod"/>
            </a:pPr>
            <a:r>
              <a:rPr lang="en-US" sz="2800" dirty="0" smtClean="0">
                <a:solidFill>
                  <a:schemeClr val="bg1"/>
                </a:solidFill>
                <a:latin typeface="Times New Roman" pitchFamily="18" charset="0"/>
                <a:cs typeface="Times New Roman" pitchFamily="18" charset="0"/>
              </a:rPr>
              <a:t>What steps can be taken to make the best use of abundant water supplies, such as the Missouri River, to benefit Kansans? </a:t>
            </a:r>
          </a:p>
          <a:p>
            <a:pPr marL="0" indent="0">
              <a:buNone/>
            </a:pPr>
            <a:endParaRPr lang="en-US" sz="2800" dirty="0" smtClean="0">
              <a:solidFill>
                <a:schemeClr val="bg1"/>
              </a:solidFill>
              <a:latin typeface="Times New Roman" pitchFamily="18" charset="0"/>
              <a:cs typeface="Times New Roman" pitchFamily="18" charset="0"/>
            </a:endParaRPr>
          </a:p>
        </p:txBody>
      </p:sp>
      <p:sp>
        <p:nvSpPr>
          <p:cNvPr id="4" name="Rectangle 3"/>
          <p:cNvSpPr/>
          <p:nvPr/>
        </p:nvSpPr>
        <p:spPr>
          <a:xfrm>
            <a:off x="2702981" y="6248400"/>
            <a:ext cx="3469219" cy="492443"/>
          </a:xfrm>
          <a:prstGeom prst="rect">
            <a:avLst/>
          </a:prstGeom>
        </p:spPr>
        <p:txBody>
          <a:bodyPr wrap="none">
            <a:spAutoFit/>
          </a:bodyPr>
          <a:lstStyle/>
          <a:p>
            <a:pPr algn="ctr">
              <a:buNone/>
            </a:pPr>
            <a:r>
              <a:rPr lang="en-US" sz="2600" i="1" dirty="0" smtClean="0">
                <a:solidFill>
                  <a:schemeClr val="bg1"/>
                </a:solidFill>
                <a:latin typeface="Times New Roman" pitchFamily="18" charset="0"/>
                <a:cs typeface="Times New Roman" pitchFamily="18" charset="0"/>
              </a:rPr>
              <a:t>(Purple paper in packet)</a:t>
            </a:r>
          </a:p>
        </p:txBody>
      </p:sp>
    </p:spTree>
    <p:extLst>
      <p:ext uri="{BB962C8B-B14F-4D97-AF65-F5344CB8AC3E}">
        <p14:creationId xmlns:p14="http://schemas.microsoft.com/office/powerpoint/2010/main" val="987581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pc="214" dirty="0" smtClean="0">
                <a:ln w="11430"/>
                <a:solidFill>
                  <a:srgbClr val="F8F8F8"/>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Breakout Expectations</a:t>
            </a:r>
            <a:endParaRPr lang="en-US" b="1" dirty="0"/>
          </a:p>
        </p:txBody>
      </p:sp>
      <p:sp>
        <p:nvSpPr>
          <p:cNvPr id="3" name="Content Placeholder 2"/>
          <p:cNvSpPr>
            <a:spLocks noGrp="1"/>
          </p:cNvSpPr>
          <p:nvPr>
            <p:ph idx="1"/>
          </p:nvPr>
        </p:nvSpPr>
        <p:spPr>
          <a:xfrm>
            <a:off x="457200" y="1600200"/>
            <a:ext cx="8229600" cy="4724399"/>
          </a:xfrm>
        </p:spPr>
        <p:txBody>
          <a:bodyPr>
            <a:normAutofit/>
          </a:bodyPr>
          <a:lstStyle/>
          <a:p>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Discuss your vision for water </a:t>
            </a:r>
          </a:p>
          <a:p>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Gather input for first draft</a:t>
            </a:r>
          </a:p>
          <a:p>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Allow common interests to be discovered</a:t>
            </a:r>
          </a:p>
          <a:p>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Provide forum for brainstorming and problem solving</a:t>
            </a:r>
          </a:p>
        </p:txBody>
      </p:sp>
      <p:sp>
        <p:nvSpPr>
          <p:cNvPr id="6" name="Oval 5"/>
          <p:cNvSpPr/>
          <p:nvPr/>
        </p:nvSpPr>
        <p:spPr>
          <a:xfrm>
            <a:off x="1295400" y="3886200"/>
            <a:ext cx="6934200" cy="2743200"/>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lvl="1"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To come to final consensus on water policy in </a:t>
            </a: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Kansas</a:t>
            </a:r>
          </a:p>
          <a:p>
            <a:pPr marL="800100" lvl="1" indent="-342900">
              <a:buFont typeface="Arial" panose="020B0604020202020204" pitchFamily="34" charset="0"/>
              <a:buChar char="•"/>
            </a:pP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To </a:t>
            </a:r>
            <a:r>
              <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debate specific </a:t>
            </a: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solutions</a:t>
            </a:r>
          </a:p>
          <a:p>
            <a:pPr marL="800100" lvl="1" indent="-342900">
              <a:buFont typeface="Arial" panose="020B0604020202020204" pitchFamily="34" charset="0"/>
              <a:buChar char="•"/>
            </a:pP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To </a:t>
            </a:r>
            <a:r>
              <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gain final approval or disapproval of any ideas</a:t>
            </a:r>
          </a:p>
          <a:p>
            <a:pPr algn="ctr"/>
            <a:endParaRPr lang="en-US" dirty="0"/>
          </a:p>
        </p:txBody>
      </p:sp>
      <p:cxnSp>
        <p:nvCxnSpPr>
          <p:cNvPr id="8" name="Straight Connector 7"/>
          <p:cNvCxnSpPr>
            <a:stCxn id="6" idx="1"/>
            <a:endCxn id="6" idx="5"/>
          </p:cNvCxnSpPr>
          <p:nvPr/>
        </p:nvCxnSpPr>
        <p:spPr>
          <a:xfrm>
            <a:off x="2310890" y="4287932"/>
            <a:ext cx="4903220" cy="1939736"/>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p:cNvCxnSpPr>
            <a:stCxn id="6" idx="3"/>
            <a:endCxn id="6" idx="7"/>
          </p:cNvCxnSpPr>
          <p:nvPr/>
        </p:nvCxnSpPr>
        <p:spPr>
          <a:xfrm flipV="1">
            <a:off x="2310890" y="4287932"/>
            <a:ext cx="4903220" cy="1939736"/>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87581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spc="214" dirty="0" smtClean="0">
                <a:ln w="11430"/>
                <a:solidFill>
                  <a:srgbClr val="F8F8F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Meeting Materials</a:t>
            </a:r>
            <a:endParaRPr lang="en-US" b="1" dirty="0">
              <a:effectLst>
                <a:outerShdw blurRad="38100" dist="38100" dir="2700000" algn="tl">
                  <a:srgbClr val="000000">
                    <a:alpha val="43137"/>
                  </a:srgbClr>
                </a:outerShdw>
              </a:effectLst>
            </a:endParaRPr>
          </a:p>
        </p:txBody>
      </p:sp>
      <p:sp>
        <p:nvSpPr>
          <p:cNvPr id="7" name="Content Placeholder 6"/>
          <p:cNvSpPr>
            <a:spLocks noGrp="1"/>
          </p:cNvSpPr>
          <p:nvPr>
            <p:ph idx="1"/>
          </p:nvPr>
        </p:nvSpPr>
        <p:spPr>
          <a:xfrm>
            <a:off x="457200" y="1752600"/>
            <a:ext cx="8229600" cy="4373563"/>
          </a:xfrm>
        </p:spPr>
        <p:txBody>
          <a:bodyPr>
            <a:normAutofit fontScale="92500" lnSpcReduction="20000"/>
          </a:bodyPr>
          <a:lstStyle/>
          <a:p>
            <a:r>
              <a:rPr lang="en-US" sz="3500" dirty="0" smtClean="0">
                <a:effectLst>
                  <a:outerShdw blurRad="38100" dist="38100" dir="2700000" algn="tl">
                    <a:srgbClr val="000000">
                      <a:alpha val="43137"/>
                    </a:srgbClr>
                  </a:outerShdw>
                </a:effectLst>
                <a:latin typeface="Times New Roman" pitchFamily="18" charset="0"/>
                <a:cs typeface="Times New Roman" pitchFamily="18" charset="0"/>
              </a:rPr>
              <a:t>Agenda </a:t>
            </a:r>
            <a:r>
              <a:rPr lang="en-US" sz="2500" dirty="0" smtClean="0">
                <a:effectLst>
                  <a:outerShdw blurRad="38100" dist="38100" dir="2700000" algn="tl">
                    <a:srgbClr val="000000">
                      <a:alpha val="43137"/>
                    </a:srgbClr>
                  </a:outerShdw>
                </a:effectLst>
                <a:latin typeface="Times New Roman" pitchFamily="18" charset="0"/>
                <a:cs typeface="Times New Roman" pitchFamily="18" charset="0"/>
              </a:rPr>
              <a:t>(follow your own agenda!)</a:t>
            </a:r>
          </a:p>
          <a:p>
            <a:r>
              <a:rPr lang="en-US" sz="3500" dirty="0" smtClean="0">
                <a:effectLst>
                  <a:outerShdw blurRad="38100" dist="38100" dir="2700000" algn="tl">
                    <a:srgbClr val="000000">
                      <a:alpha val="43137"/>
                    </a:srgbClr>
                  </a:outerShdw>
                </a:effectLst>
                <a:latin typeface="Times New Roman" pitchFamily="18" charset="0"/>
                <a:cs typeface="Times New Roman" pitchFamily="18" charset="0"/>
              </a:rPr>
              <a:t>Description of Boards represented</a:t>
            </a:r>
          </a:p>
          <a:p>
            <a:r>
              <a:rPr lang="en-US" sz="3500" dirty="0" smtClean="0">
                <a:effectLst>
                  <a:outerShdw blurRad="38100" dist="38100" dir="2700000" algn="tl">
                    <a:srgbClr val="000000">
                      <a:alpha val="43137"/>
                    </a:srgbClr>
                  </a:outerShdw>
                </a:effectLst>
                <a:latin typeface="Times New Roman" pitchFamily="18" charset="0"/>
                <a:cs typeface="Times New Roman" pitchFamily="18" charset="0"/>
              </a:rPr>
              <a:t>Vision &amp; Mission Statements Feedback</a:t>
            </a:r>
          </a:p>
          <a:p>
            <a:r>
              <a:rPr lang="en-US" sz="3500" dirty="0" smtClean="0">
                <a:effectLst>
                  <a:outerShdw blurRad="38100" dist="38100" dir="2700000" algn="tl">
                    <a:srgbClr val="000000">
                      <a:alpha val="43137"/>
                    </a:srgbClr>
                  </a:outerShdw>
                </a:effectLst>
                <a:latin typeface="Times New Roman" pitchFamily="18" charset="0"/>
                <a:cs typeface="Times New Roman" pitchFamily="18" charset="0"/>
              </a:rPr>
              <a:t>Summary of Feedback by 4 topics</a:t>
            </a:r>
          </a:p>
          <a:p>
            <a:r>
              <a:rPr lang="en-US" sz="3500" dirty="0" smtClean="0">
                <a:effectLst>
                  <a:outerShdw blurRad="38100" dist="38100" dir="2700000" algn="tl">
                    <a:srgbClr val="000000">
                      <a:alpha val="43137"/>
                    </a:srgbClr>
                  </a:outerShdw>
                </a:effectLst>
                <a:latin typeface="Times New Roman" pitchFamily="18" charset="0"/>
                <a:cs typeface="Times New Roman" pitchFamily="18" charset="0"/>
              </a:rPr>
              <a:t>Themes &amp; Questions for each breakout</a:t>
            </a:r>
          </a:p>
          <a:p>
            <a:r>
              <a:rPr lang="en-US" sz="3500" dirty="0" smtClean="0">
                <a:effectLst>
                  <a:outerShdw blurRad="38100" dist="38100" dir="2700000" algn="tl">
                    <a:srgbClr val="000000">
                      <a:alpha val="43137"/>
                    </a:srgbClr>
                  </a:outerShdw>
                </a:effectLst>
                <a:latin typeface="Times New Roman" pitchFamily="18" charset="0"/>
                <a:cs typeface="Times New Roman" pitchFamily="18" charset="0"/>
              </a:rPr>
              <a:t>Comment/Feedback sheets for each breakout topic</a:t>
            </a:r>
          </a:p>
          <a:p>
            <a:r>
              <a:rPr lang="en-US" sz="3500" dirty="0" smtClean="0">
                <a:effectLst>
                  <a:outerShdw blurRad="38100" dist="38100" dir="2700000" algn="tl">
                    <a:srgbClr val="000000">
                      <a:alpha val="43137"/>
                    </a:srgbClr>
                  </a:outerShdw>
                </a:effectLst>
                <a:latin typeface="Times New Roman" pitchFamily="18" charset="0"/>
                <a:cs typeface="Times New Roman" pitchFamily="18" charset="0"/>
              </a:rPr>
              <a:t>Ground rules for breakouts</a:t>
            </a:r>
          </a:p>
          <a:p>
            <a:r>
              <a:rPr lang="en-US" sz="3500" dirty="0" smtClean="0">
                <a:effectLst>
                  <a:outerShdw blurRad="38100" dist="38100" dir="2700000" algn="tl">
                    <a:srgbClr val="000000">
                      <a:alpha val="43137"/>
                    </a:srgbClr>
                  </a:outerShdw>
                </a:effectLst>
                <a:latin typeface="Times New Roman" pitchFamily="18" charset="0"/>
                <a:cs typeface="Times New Roman" pitchFamily="18" charset="0"/>
              </a:rPr>
              <a:t>Blank note paper</a:t>
            </a:r>
          </a:p>
          <a:p>
            <a:endParaRPr lang="en-US" sz="3500"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sz="2800" dirty="0"/>
          </a:p>
        </p:txBody>
      </p:sp>
    </p:spTree>
    <p:extLst>
      <p:ext uri="{BB962C8B-B14F-4D97-AF65-F5344CB8AC3E}">
        <p14:creationId xmlns:p14="http://schemas.microsoft.com/office/powerpoint/2010/main" val="885368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pc="214" dirty="0" smtClean="0">
                <a:ln w="11430"/>
                <a:solidFill>
                  <a:srgbClr val="F8F8F8"/>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Breakout Guidelines</a:t>
            </a:r>
            <a:endParaRPr lang="en-US" b="1" dirty="0"/>
          </a:p>
        </p:txBody>
      </p:sp>
      <p:sp>
        <p:nvSpPr>
          <p:cNvPr id="3" name="Content Placeholder 2"/>
          <p:cNvSpPr>
            <a:spLocks noGrp="1"/>
          </p:cNvSpPr>
          <p:nvPr>
            <p:ph idx="1"/>
          </p:nvPr>
        </p:nvSpPr>
        <p:spPr>
          <a:xfrm>
            <a:off x="457200" y="1600200"/>
            <a:ext cx="8229600" cy="4724399"/>
          </a:xfrm>
        </p:spPr>
        <p:txBody>
          <a:bodyPr>
            <a:normAutofit/>
          </a:bodyPr>
          <a:lstStyle/>
          <a:p>
            <a:r>
              <a:rPr lang="en-US" sz="2800" dirty="0" smtClean="0">
                <a:latin typeface="Times New Roman" pitchFamily="18" charset="0"/>
                <a:cs typeface="Times New Roman" pitchFamily="18" charset="0"/>
              </a:rPr>
              <a:t>Everything is on the table</a:t>
            </a:r>
          </a:p>
          <a:p>
            <a:pPr lvl="0"/>
            <a:r>
              <a:rPr lang="en-US" sz="2800" dirty="0" smtClean="0">
                <a:latin typeface="Times New Roman" pitchFamily="18" charset="0"/>
                <a:cs typeface="Times New Roman" pitchFamily="18" charset="0"/>
              </a:rPr>
              <a:t>Feel free to share your ideas</a:t>
            </a:r>
          </a:p>
          <a:p>
            <a:pPr lvl="0"/>
            <a:r>
              <a:rPr lang="en-US" sz="2800" dirty="0" smtClean="0">
                <a:latin typeface="Times New Roman" pitchFamily="18" charset="0"/>
                <a:cs typeface="Times New Roman" pitchFamily="18" charset="0"/>
              </a:rPr>
              <a:t>Effort is statewide</a:t>
            </a:r>
          </a:p>
          <a:p>
            <a:pPr lvl="0"/>
            <a:r>
              <a:rPr lang="en-US" sz="2800" dirty="0" smtClean="0">
                <a:latin typeface="Times New Roman" pitchFamily="18" charset="0"/>
                <a:cs typeface="Times New Roman" pitchFamily="18" charset="0"/>
              </a:rPr>
              <a:t>Engage others</a:t>
            </a:r>
          </a:p>
          <a:p>
            <a:pPr lvl="0"/>
            <a:r>
              <a:rPr lang="en-US" sz="2800" dirty="0" smtClean="0">
                <a:latin typeface="Times New Roman" pitchFamily="18" charset="0"/>
                <a:cs typeface="Times New Roman" pitchFamily="18" charset="0"/>
              </a:rPr>
              <a:t>Respect others’ opportunity to participate </a:t>
            </a:r>
          </a:p>
          <a:p>
            <a:pPr lvl="0"/>
            <a:r>
              <a:rPr lang="en-US" sz="2800" dirty="0" smtClean="0">
                <a:latin typeface="Times New Roman" pitchFamily="18" charset="0"/>
                <a:cs typeface="Times New Roman" pitchFamily="18" charset="0"/>
              </a:rPr>
              <a:t>All technical questions will be addressed by Vision Team members</a:t>
            </a:r>
          </a:p>
          <a:p>
            <a:pPr lvl="0"/>
            <a:r>
              <a:rPr lang="en-US" sz="2800" dirty="0" smtClean="0">
                <a:latin typeface="Times New Roman" pitchFamily="18" charset="0"/>
                <a:cs typeface="Times New Roman" pitchFamily="18" charset="0"/>
              </a:rPr>
              <a:t>First opportunity for input will be to the members of advisory committees</a:t>
            </a:r>
          </a:p>
          <a:p>
            <a:pPr>
              <a:buNone/>
            </a:pPr>
            <a:endParaRPr lang="en-US" sz="2800" dirty="0" smtClean="0"/>
          </a:p>
          <a:p>
            <a:pPr marL="0" indent="0">
              <a:buNone/>
            </a:pP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9875813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pc="214" dirty="0" smtClean="0">
                <a:ln w="11430"/>
                <a:solidFill>
                  <a:srgbClr val="F8F8F8"/>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Breakout Ground Rules</a:t>
            </a:r>
            <a:endParaRPr lang="en-US" b="1" dirty="0"/>
          </a:p>
        </p:txBody>
      </p:sp>
      <p:sp>
        <p:nvSpPr>
          <p:cNvPr id="3" name="Content Placeholder 2"/>
          <p:cNvSpPr>
            <a:spLocks noGrp="1"/>
          </p:cNvSpPr>
          <p:nvPr>
            <p:ph idx="1"/>
          </p:nvPr>
        </p:nvSpPr>
        <p:spPr>
          <a:xfrm>
            <a:off x="457200" y="1600200"/>
            <a:ext cx="8229600" cy="4724399"/>
          </a:xfrm>
        </p:spPr>
        <p:txBody>
          <a:bodyPr>
            <a:normAutofit/>
          </a:bodyPr>
          <a:lstStyle/>
          <a:p>
            <a:r>
              <a:rPr lang="en-US" sz="3500" dirty="0" smtClean="0">
                <a:effectLst>
                  <a:outerShdw blurRad="38100" dist="38100" dir="2700000" algn="tl">
                    <a:srgbClr val="000000">
                      <a:alpha val="43137"/>
                    </a:srgbClr>
                  </a:outerShdw>
                </a:effectLst>
                <a:latin typeface="Times New Roman" pitchFamily="18" charset="0"/>
                <a:cs typeface="Times New Roman" pitchFamily="18" charset="0"/>
              </a:rPr>
              <a:t>Board members sit towards the front of each breakout room</a:t>
            </a:r>
          </a:p>
          <a:p>
            <a:r>
              <a:rPr lang="en-US" sz="3500" dirty="0" smtClean="0">
                <a:effectLst>
                  <a:outerShdw blurRad="38100" dist="38100" dir="2700000" algn="tl">
                    <a:srgbClr val="000000">
                      <a:alpha val="43137"/>
                    </a:srgbClr>
                  </a:outerShdw>
                </a:effectLst>
                <a:latin typeface="Times New Roman" pitchFamily="18" charset="0"/>
                <a:cs typeface="Times New Roman" pitchFamily="18" charset="0"/>
              </a:rPr>
              <a:t>Each breakout is 40 minutes and each question will be timed to ensure all questions can be addressed</a:t>
            </a:r>
          </a:p>
          <a:p>
            <a:r>
              <a:rPr lang="en-US" sz="3500" dirty="0" smtClean="0">
                <a:effectLst>
                  <a:outerShdw blurRad="38100" dist="38100" dir="2700000" algn="tl">
                    <a:srgbClr val="000000">
                      <a:alpha val="43137"/>
                    </a:srgbClr>
                  </a:outerShdw>
                </a:effectLst>
                <a:latin typeface="Times New Roman" pitchFamily="18" charset="0"/>
                <a:cs typeface="Times New Roman" pitchFamily="18" charset="0"/>
              </a:rPr>
              <a:t>5 minutes to move to the next breakout</a:t>
            </a:r>
          </a:p>
          <a:p>
            <a:pPr marL="0" indent="0">
              <a:buNone/>
            </a:pP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9875813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pc="214" dirty="0" smtClean="0">
                <a:ln w="11430"/>
                <a:solidFill>
                  <a:srgbClr val="F8F8F8"/>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Breakout Ground Rules</a:t>
            </a:r>
            <a:endParaRPr lang="en-US" b="1" dirty="0"/>
          </a:p>
        </p:txBody>
      </p:sp>
      <p:sp>
        <p:nvSpPr>
          <p:cNvPr id="3" name="Content Placeholder 2"/>
          <p:cNvSpPr>
            <a:spLocks noGrp="1"/>
          </p:cNvSpPr>
          <p:nvPr>
            <p:ph idx="1"/>
          </p:nvPr>
        </p:nvSpPr>
        <p:spPr>
          <a:xfrm>
            <a:off x="457200" y="1600200"/>
            <a:ext cx="8229600" cy="4724399"/>
          </a:xfrm>
        </p:spPr>
        <p:txBody>
          <a:bodyPr>
            <a:normAutofit/>
          </a:bodyPr>
          <a:lstStyle/>
          <a:p>
            <a:pPr lvl="0"/>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Share your perspective – but personal agendas are not to be aired</a:t>
            </a:r>
          </a:p>
          <a:p>
            <a:pPr lvl="0"/>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Respect for each other is expected</a:t>
            </a:r>
          </a:p>
          <a:p>
            <a:pPr lvl="0"/>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Personal attacks will not be tolerated</a:t>
            </a:r>
          </a:p>
          <a:p>
            <a:pPr lvl="0"/>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When the facilitator asks to move on from a topic, please respect that decision</a:t>
            </a:r>
          </a:p>
          <a:p>
            <a:pPr lvl="0"/>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The group has responsibility to work together – that includes holding each other accountable to these ground rules</a:t>
            </a:r>
          </a:p>
          <a:p>
            <a:pPr marL="0" indent="0">
              <a:buNone/>
            </a:pP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987581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pc="214" dirty="0" smtClean="0">
                <a:ln w="11430"/>
                <a:solidFill>
                  <a:srgbClr val="F8F8F8"/>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Breakout Questions</a:t>
            </a:r>
            <a:endParaRPr lang="en-US" b="1" dirty="0"/>
          </a:p>
        </p:txBody>
      </p:sp>
      <p:sp>
        <p:nvSpPr>
          <p:cNvPr id="3" name="Content Placeholder 2"/>
          <p:cNvSpPr>
            <a:spLocks noGrp="1"/>
          </p:cNvSpPr>
          <p:nvPr>
            <p:ph idx="1"/>
          </p:nvPr>
        </p:nvSpPr>
        <p:spPr>
          <a:xfrm>
            <a:off x="457200" y="1600200"/>
            <a:ext cx="8229600" cy="4724399"/>
          </a:xfrm>
        </p:spPr>
        <p:txBody>
          <a:bodyPr>
            <a:normAutofit/>
          </a:bodyPr>
          <a:lstStyle/>
          <a:p>
            <a:r>
              <a:rPr lang="en-US" sz="2800" dirty="0" smtClean="0">
                <a:latin typeface="Times New Roman" pitchFamily="18" charset="0"/>
                <a:cs typeface="Times New Roman" pitchFamily="18" charset="0"/>
              </a:rPr>
              <a:t>Introduction Question: Does anyone have any clarifying questions about the themes and feedback summarized under this breakout topic area? </a:t>
            </a:r>
          </a:p>
          <a:p>
            <a:r>
              <a:rPr lang="en-US" sz="2800" dirty="0" smtClean="0">
                <a:latin typeface="Times New Roman" pitchFamily="18" charset="0"/>
                <a:cs typeface="Times New Roman" pitchFamily="18" charset="0"/>
              </a:rPr>
              <a:t>Closing Questions: Of the feedback you have heard related to this breakout topic area, which do you feel would lead to the greatest probability of achieving the Vision? And, do you have any other ideas related to this breakout topic area not reflected in this summary that the Vision Team should consider? </a:t>
            </a:r>
          </a:p>
          <a:p>
            <a:pPr marL="0" indent="0">
              <a:buNone/>
            </a:pP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987581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pc="214" dirty="0" smtClean="0">
                <a:ln w="11430"/>
                <a:solidFill>
                  <a:srgbClr val="F8F8F8"/>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Lunch and Conclusion</a:t>
            </a:r>
            <a:endParaRPr lang="en-US" b="1" dirty="0"/>
          </a:p>
        </p:txBody>
      </p:sp>
      <p:sp>
        <p:nvSpPr>
          <p:cNvPr id="3" name="Content Placeholder 2"/>
          <p:cNvSpPr>
            <a:spLocks noGrp="1"/>
          </p:cNvSpPr>
          <p:nvPr>
            <p:ph idx="1"/>
          </p:nvPr>
        </p:nvSpPr>
        <p:spPr>
          <a:xfrm>
            <a:off x="457200" y="1600200"/>
            <a:ext cx="8229600" cy="4724399"/>
          </a:xfrm>
        </p:spPr>
        <p:txBody>
          <a:bodyPr>
            <a:normAutofit/>
          </a:bodyPr>
          <a:lstStyle/>
          <a:p>
            <a:pPr marL="0" indent="0"/>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Adjourn for lunch at 12:30</a:t>
            </a:r>
          </a:p>
          <a:p>
            <a:pPr marL="0" indent="0"/>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Buffet lunch provided by Kansas Department of  Agriculture and Kansas Farm Bureau.</a:t>
            </a:r>
          </a:p>
          <a:p>
            <a:pPr marL="0" indent="0"/>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Please allow board members to attend lunch first   (limit 200)</a:t>
            </a:r>
          </a:p>
          <a:p>
            <a:pPr marL="0" indent="0"/>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You are welcome to leave for lunch </a:t>
            </a:r>
          </a:p>
          <a:p>
            <a:pPr marL="0" indent="0"/>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Priorities and closing at 1:30 pm</a:t>
            </a:r>
          </a:p>
          <a:p>
            <a:pPr marL="0" indent="0"/>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9875813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459498"/>
            <a:ext cx="8610600" cy="4247317"/>
          </a:xfrm>
          <a:prstGeom prst="rect">
            <a:avLst/>
          </a:prstGeom>
          <a:noFill/>
        </p:spPr>
        <p:txBody>
          <a:bodyPr wrap="square" rtlCol="0">
            <a:spAutoFit/>
          </a:bodyPr>
          <a:lstStyle/>
          <a:p>
            <a:pPr algn="ctr"/>
            <a:endParaRPr lang="en-US" sz="3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5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Governor’s Conference on the Future of  Water in Kansas</a:t>
            </a:r>
          </a:p>
          <a:p>
            <a:pPr algn="ctr"/>
            <a:endParaRPr lang="en-US" sz="45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5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November 12-13, 2014</a:t>
            </a:r>
          </a:p>
          <a:p>
            <a:pPr algn="ctr"/>
            <a:r>
              <a:rPr lang="en-US" sz="45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Manhattan, KS</a:t>
            </a:r>
            <a:endParaRPr lang="en-US" sz="4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4855807"/>
            <a:ext cx="1981200" cy="2002193"/>
          </a:xfrm>
          <a:prstGeom prst="rect">
            <a:avLst/>
          </a:prstGeom>
        </p:spPr>
      </p:pic>
      <p:sp>
        <p:nvSpPr>
          <p:cNvPr id="5" name="Title 1"/>
          <p:cNvSpPr>
            <a:spLocks noGrp="1"/>
          </p:cNvSpPr>
          <p:nvPr>
            <p:ph type="title"/>
          </p:nvPr>
        </p:nvSpPr>
        <p:spPr>
          <a:xfrm>
            <a:off x="457200" y="274638"/>
            <a:ext cx="8229600" cy="1143000"/>
          </a:xfrm>
        </p:spPr>
        <p:txBody>
          <a:bodyPr>
            <a:normAutofit/>
          </a:bodyPr>
          <a:lstStyle/>
          <a:p>
            <a:r>
              <a:rPr lang="en-US" sz="6000" b="1" spc="214" dirty="0" smtClean="0">
                <a:ln w="11430"/>
                <a:solidFill>
                  <a:srgbClr val="F8F8F8"/>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Save the Date</a:t>
            </a:r>
            <a:endParaRPr lang="en-US" sz="6000" b="1" dirty="0"/>
          </a:p>
        </p:txBody>
      </p:sp>
    </p:spTree>
    <p:extLst>
      <p:ext uri="{BB962C8B-B14F-4D97-AF65-F5344CB8AC3E}">
        <p14:creationId xmlns:p14="http://schemas.microsoft.com/office/powerpoint/2010/main" val="2064384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Where to go for the Breakout Sessions?</a:t>
            </a:r>
            <a:endParaRPr lang="en-US" b="1" dirty="0"/>
          </a:p>
        </p:txBody>
      </p:sp>
      <p:sp>
        <p:nvSpPr>
          <p:cNvPr id="4" name="Rounded Rectangle 3"/>
          <p:cNvSpPr/>
          <p:nvPr/>
        </p:nvSpPr>
        <p:spPr>
          <a:xfrm rot="5400000">
            <a:off x="407581" y="4152900"/>
            <a:ext cx="2743200" cy="1905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rot="5400000">
            <a:off x="2476500" y="4152900"/>
            <a:ext cx="2743200" cy="1905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5400000">
            <a:off x="4533900" y="4152900"/>
            <a:ext cx="2743200" cy="1905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Same Side Corner Rectangle 4"/>
          <p:cNvSpPr/>
          <p:nvPr/>
        </p:nvSpPr>
        <p:spPr>
          <a:xfrm rot="13101083">
            <a:off x="6524790" y="1828800"/>
            <a:ext cx="2438400" cy="1676400"/>
          </a:xfrm>
          <a:prstGeom prst="snip2Same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90600" y="4648200"/>
            <a:ext cx="1524000" cy="646331"/>
          </a:xfrm>
          <a:prstGeom prst="rect">
            <a:avLst/>
          </a:prstGeom>
          <a:noFill/>
        </p:spPr>
        <p:txBody>
          <a:bodyPr wrap="square" rtlCol="0">
            <a:spAutoFit/>
          </a:bodyPr>
          <a:lstStyle/>
          <a:p>
            <a:pPr algn="ctr"/>
            <a:r>
              <a:rPr lang="en-US" dirty="0" smtClean="0">
                <a:solidFill>
                  <a:schemeClr val="bg1"/>
                </a:solidFill>
                <a:latin typeface="Times New Roman" pitchFamily="18" charset="0"/>
                <a:cs typeface="Times New Roman" pitchFamily="18" charset="0"/>
              </a:rPr>
              <a:t>Water Management</a:t>
            </a:r>
            <a:endParaRPr lang="en-US" dirty="0">
              <a:solidFill>
                <a:schemeClr val="bg1"/>
              </a:solidFill>
              <a:latin typeface="Times New Roman" pitchFamily="18" charset="0"/>
              <a:cs typeface="Times New Roman" pitchFamily="18" charset="0"/>
            </a:endParaRPr>
          </a:p>
        </p:txBody>
      </p:sp>
      <p:sp>
        <p:nvSpPr>
          <p:cNvPr id="29" name="TextBox 28"/>
          <p:cNvSpPr txBox="1"/>
          <p:nvPr/>
        </p:nvSpPr>
        <p:spPr>
          <a:xfrm>
            <a:off x="3086100" y="4648200"/>
            <a:ext cx="1524000" cy="646331"/>
          </a:xfrm>
          <a:prstGeom prst="rect">
            <a:avLst/>
          </a:prstGeom>
          <a:noFill/>
        </p:spPr>
        <p:txBody>
          <a:bodyPr wrap="square" rtlCol="0">
            <a:spAutoFit/>
          </a:bodyPr>
          <a:lstStyle/>
          <a:p>
            <a:pPr algn="ctr"/>
            <a:r>
              <a:rPr lang="en-US" dirty="0" smtClean="0">
                <a:solidFill>
                  <a:schemeClr val="bg1"/>
                </a:solidFill>
                <a:latin typeface="Times New Roman" pitchFamily="18" charset="0"/>
                <a:cs typeface="Times New Roman" pitchFamily="18" charset="0"/>
              </a:rPr>
              <a:t>Water Conservation</a:t>
            </a:r>
            <a:endParaRPr lang="en-US" dirty="0">
              <a:solidFill>
                <a:schemeClr val="bg1"/>
              </a:solidFill>
              <a:latin typeface="Times New Roman" pitchFamily="18" charset="0"/>
              <a:cs typeface="Times New Roman" pitchFamily="18" charset="0"/>
            </a:endParaRPr>
          </a:p>
        </p:txBody>
      </p:sp>
      <p:sp>
        <p:nvSpPr>
          <p:cNvPr id="30" name="TextBox 29"/>
          <p:cNvSpPr txBox="1"/>
          <p:nvPr/>
        </p:nvSpPr>
        <p:spPr>
          <a:xfrm>
            <a:off x="5143500" y="4648200"/>
            <a:ext cx="1524000" cy="646331"/>
          </a:xfrm>
          <a:prstGeom prst="rect">
            <a:avLst/>
          </a:prstGeom>
          <a:noFill/>
        </p:spPr>
        <p:txBody>
          <a:bodyPr wrap="square" rtlCol="0">
            <a:spAutoFit/>
          </a:bodyPr>
          <a:lstStyle/>
          <a:p>
            <a:pPr algn="ctr"/>
            <a:r>
              <a:rPr lang="en-US" dirty="0" smtClean="0">
                <a:solidFill>
                  <a:schemeClr val="bg1"/>
                </a:solidFill>
                <a:latin typeface="Times New Roman" pitchFamily="18" charset="0"/>
                <a:cs typeface="Times New Roman" pitchFamily="18" charset="0"/>
              </a:rPr>
              <a:t>Technology &amp;</a:t>
            </a:r>
            <a:br>
              <a:rPr lang="en-US" dirty="0" smtClean="0">
                <a:solidFill>
                  <a:schemeClr val="bg1"/>
                </a:solidFill>
                <a:latin typeface="Times New Roman" pitchFamily="18" charset="0"/>
                <a:cs typeface="Times New Roman" pitchFamily="18" charset="0"/>
              </a:rPr>
            </a:br>
            <a:r>
              <a:rPr lang="en-US" dirty="0" smtClean="0">
                <a:solidFill>
                  <a:schemeClr val="bg1"/>
                </a:solidFill>
                <a:latin typeface="Times New Roman" pitchFamily="18" charset="0"/>
                <a:cs typeface="Times New Roman" pitchFamily="18" charset="0"/>
              </a:rPr>
              <a:t>Crop Varieties</a:t>
            </a:r>
            <a:endParaRPr lang="en-US" dirty="0">
              <a:solidFill>
                <a:schemeClr val="bg1"/>
              </a:solidFill>
              <a:latin typeface="Times New Roman" pitchFamily="18" charset="0"/>
              <a:cs typeface="Times New Roman" pitchFamily="18" charset="0"/>
            </a:endParaRPr>
          </a:p>
        </p:txBody>
      </p:sp>
      <p:sp>
        <p:nvSpPr>
          <p:cNvPr id="31" name="TextBox 30"/>
          <p:cNvSpPr txBox="1"/>
          <p:nvPr/>
        </p:nvSpPr>
        <p:spPr>
          <a:xfrm>
            <a:off x="6915480" y="2286000"/>
            <a:ext cx="1524000" cy="646331"/>
          </a:xfrm>
          <a:prstGeom prst="rect">
            <a:avLst/>
          </a:prstGeom>
          <a:noFill/>
        </p:spPr>
        <p:txBody>
          <a:bodyPr wrap="square" rtlCol="0">
            <a:spAutoFit/>
          </a:bodyPr>
          <a:lstStyle/>
          <a:p>
            <a:pPr algn="ctr"/>
            <a:r>
              <a:rPr lang="en-US" dirty="0" smtClean="0">
                <a:solidFill>
                  <a:schemeClr val="bg1"/>
                </a:solidFill>
                <a:latin typeface="Times New Roman" pitchFamily="18" charset="0"/>
                <a:cs typeface="Times New Roman" pitchFamily="18" charset="0"/>
              </a:rPr>
              <a:t>New Sources</a:t>
            </a:r>
          </a:p>
          <a:p>
            <a:pPr algn="ctr"/>
            <a:r>
              <a:rPr lang="en-US" dirty="0" smtClean="0">
                <a:solidFill>
                  <a:schemeClr val="bg1"/>
                </a:solidFill>
                <a:latin typeface="Times New Roman" pitchFamily="18" charset="0"/>
                <a:cs typeface="Times New Roman" pitchFamily="18" charset="0"/>
              </a:rPr>
              <a:t>Of Supply</a:t>
            </a:r>
            <a:endParaRPr lang="en-US" dirty="0">
              <a:solidFill>
                <a:schemeClr val="bg1"/>
              </a:solidFill>
              <a:latin typeface="Times New Roman" pitchFamily="18" charset="0"/>
              <a:cs typeface="Times New Roman" pitchFamily="18" charset="0"/>
            </a:endParaRPr>
          </a:p>
        </p:txBody>
      </p:sp>
      <p:sp>
        <p:nvSpPr>
          <p:cNvPr id="7" name="TextBox 6"/>
          <p:cNvSpPr txBox="1"/>
          <p:nvPr/>
        </p:nvSpPr>
        <p:spPr>
          <a:xfrm>
            <a:off x="228600" y="1809545"/>
            <a:ext cx="6438900" cy="160043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rgbClr val="F7E1AB"/>
                </a:solidFill>
                <a:latin typeface="Times New Roman" pitchFamily="18" charset="0"/>
                <a:cs typeface="Times New Roman" pitchFamily="18" charset="0"/>
              </a:rPr>
              <a:t>Pink Agenda – Start with New Sources of Supply</a:t>
            </a:r>
          </a:p>
          <a:p>
            <a:pPr marL="285750" indent="-285750">
              <a:buFont typeface="Arial" panose="020B0604020202020204" pitchFamily="34" charset="0"/>
              <a:buChar char="•"/>
            </a:pPr>
            <a:r>
              <a:rPr lang="en-US" sz="2000" dirty="0" smtClean="0">
                <a:solidFill>
                  <a:srgbClr val="FFFF00"/>
                </a:solidFill>
                <a:latin typeface="Times New Roman" pitchFamily="18" charset="0"/>
                <a:cs typeface="Times New Roman" pitchFamily="18" charset="0"/>
              </a:rPr>
              <a:t>Yellow Agenda – Start with Water Conservation</a:t>
            </a:r>
          </a:p>
          <a:p>
            <a:pPr marL="285750" indent="-285750">
              <a:buFont typeface="Arial" panose="020B0604020202020204" pitchFamily="34" charset="0"/>
              <a:buChar char="•"/>
            </a:pPr>
            <a:r>
              <a:rPr lang="en-US" sz="2000" dirty="0" smtClean="0">
                <a:solidFill>
                  <a:srgbClr val="FFC000"/>
                </a:solidFill>
                <a:latin typeface="Times New Roman" pitchFamily="18" charset="0"/>
                <a:cs typeface="Times New Roman" pitchFamily="18" charset="0"/>
              </a:rPr>
              <a:t>Orange Agenda – Start with Technology &amp; Crop Varieties</a:t>
            </a:r>
          </a:p>
          <a:p>
            <a:pPr marL="285750" indent="-285750">
              <a:buFont typeface="Arial" panose="020B0604020202020204" pitchFamily="34" charset="0"/>
              <a:buChar char="•"/>
            </a:pPr>
            <a:r>
              <a:rPr lang="en-US" sz="2000" dirty="0" smtClean="0">
                <a:latin typeface="Times New Roman" pitchFamily="18" charset="0"/>
                <a:cs typeface="Times New Roman" pitchFamily="18" charset="0"/>
              </a:rPr>
              <a:t>White/Speckled Agenda – Start with Water Management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74729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dirty="0"/>
              <a:t>Hildebrand Dairy</a:t>
            </a:r>
            <a:br>
              <a:rPr lang="en-US" dirty="0"/>
            </a:br>
            <a:r>
              <a:rPr lang="en-US" dirty="0"/>
              <a:t>McCarty Family Farms </a:t>
            </a:r>
            <a:r>
              <a:rPr lang="en-US" dirty="0" err="1"/>
              <a:t>Dannon</a:t>
            </a:r>
            <a:r>
              <a:rPr lang="en-US" dirty="0"/>
              <a:t> Yogurt</a:t>
            </a:r>
            <a:br>
              <a:rPr lang="en-US" dirty="0"/>
            </a:br>
            <a:r>
              <a:rPr lang="en-US" dirty="0"/>
              <a:t>Prairie Harvest Granola</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19400" y="2971800"/>
            <a:ext cx="3177381" cy="3177381"/>
          </a:xfrm>
        </p:spPr>
      </p:pic>
    </p:spTree>
    <p:extLst>
      <p:ext uri="{BB962C8B-B14F-4D97-AF65-F5344CB8AC3E}">
        <p14:creationId xmlns:p14="http://schemas.microsoft.com/office/powerpoint/2010/main" val="3383746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990600"/>
            <a:ext cx="8610600" cy="1015663"/>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Questions or Comments?</a:t>
            </a:r>
            <a:endPar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2850" y="2038161"/>
            <a:ext cx="4602100" cy="4650864"/>
          </a:xfrm>
          <a:prstGeom prst="rect">
            <a:avLst/>
          </a:prstGeom>
        </p:spPr>
      </p:pic>
    </p:spTree>
    <p:extLst>
      <p:ext uri="{BB962C8B-B14F-4D97-AF65-F5344CB8AC3E}">
        <p14:creationId xmlns:p14="http://schemas.microsoft.com/office/powerpoint/2010/main" val="2064384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Where We Have Been &amp;</a:t>
            </a:r>
            <a:b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Where We Go From Here</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457200" y="2362200"/>
            <a:ext cx="7924800" cy="3763963"/>
          </a:xfrm>
        </p:spPr>
        <p:txBody>
          <a:bodyPr>
            <a:normAutofit/>
          </a:bodyPr>
          <a:lstStyle/>
          <a:p>
            <a:r>
              <a:rPr lang="en-US" sz="3500" dirty="0" smtClean="0">
                <a:effectLst>
                  <a:outerShdw blurRad="38100" dist="38100" dir="2700000" algn="tl">
                    <a:srgbClr val="000000">
                      <a:alpha val="43137"/>
                    </a:srgbClr>
                  </a:outerShdw>
                </a:effectLst>
                <a:latin typeface="Times New Roman" pitchFamily="18" charset="0"/>
                <a:cs typeface="Times New Roman" pitchFamily="18" charset="0"/>
              </a:rPr>
              <a:t>Nearly 140 meetings and close to 8,000 attendees</a:t>
            </a:r>
          </a:p>
          <a:p>
            <a:r>
              <a:rPr lang="en-US" sz="3500" dirty="0" smtClean="0">
                <a:effectLst>
                  <a:outerShdw blurRad="38100" dist="38100" dir="2700000" algn="tl">
                    <a:srgbClr val="000000">
                      <a:alpha val="43137"/>
                    </a:srgbClr>
                  </a:outerShdw>
                </a:effectLst>
                <a:latin typeface="Times New Roman" pitchFamily="18" charset="0"/>
                <a:cs typeface="Times New Roman" pitchFamily="18" charset="0"/>
              </a:rPr>
              <a:t>Represents varied geography and beneficial uses</a:t>
            </a:r>
          </a:p>
          <a:p>
            <a:r>
              <a:rPr lang="en-US" sz="3500" dirty="0" smtClean="0">
                <a:effectLst>
                  <a:outerShdw blurRad="38100" dist="38100" dir="2700000" algn="tl">
                    <a:srgbClr val="000000">
                      <a:alpha val="43137"/>
                    </a:srgbClr>
                  </a:outerShdw>
                </a:effectLst>
                <a:latin typeface="Times New Roman" pitchFamily="18" charset="0"/>
                <a:cs typeface="Times New Roman" pitchFamily="18" charset="0"/>
              </a:rPr>
              <a:t>Future timeline…</a:t>
            </a:r>
          </a:p>
          <a:p>
            <a:pPr marL="0" indent="0" algn="ctr">
              <a:buNone/>
            </a:pPr>
            <a:endParaRPr lang="en-US" sz="3500" spc="214" dirty="0" smtClean="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706004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Workshop Purpose</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457200" y="2362200"/>
            <a:ext cx="7924800" cy="3763963"/>
          </a:xfrm>
        </p:spPr>
        <p:txBody>
          <a:bodyPr/>
          <a:lstStyle/>
          <a:p>
            <a:r>
              <a:rPr lang="en-US" sz="3500" dirty="0" smtClean="0">
                <a:effectLst>
                  <a:outerShdw blurRad="38100" dist="38100" dir="2700000" algn="tl">
                    <a:srgbClr val="000000">
                      <a:alpha val="43137"/>
                    </a:srgbClr>
                  </a:outerShdw>
                </a:effectLst>
                <a:latin typeface="Times New Roman" pitchFamily="18" charset="0"/>
                <a:cs typeface="Times New Roman" pitchFamily="18" charset="0"/>
              </a:rPr>
              <a:t>Share feedback and input received to date on the Vision</a:t>
            </a:r>
          </a:p>
          <a:p>
            <a:r>
              <a:rPr lang="en-US" sz="3500" dirty="0" smtClean="0">
                <a:effectLst>
                  <a:outerShdw blurRad="38100" dist="38100" dir="2700000" algn="tl">
                    <a:srgbClr val="000000">
                      <a:alpha val="43137"/>
                    </a:srgbClr>
                  </a:outerShdw>
                </a:effectLst>
                <a:latin typeface="Times New Roman" pitchFamily="18" charset="0"/>
                <a:cs typeface="Times New Roman" pitchFamily="18" charset="0"/>
              </a:rPr>
              <a:t>Receive direction on priorities to include in the first draft of the Vision</a:t>
            </a:r>
          </a:p>
          <a:p>
            <a:r>
              <a:rPr lang="en-US" sz="3500" dirty="0" smtClean="0">
                <a:effectLst>
                  <a:outerShdw blurRad="38100" dist="38100" dir="2700000" algn="tl">
                    <a:srgbClr val="000000">
                      <a:alpha val="43137"/>
                    </a:srgbClr>
                  </a:outerShdw>
                </a:effectLst>
                <a:latin typeface="Times New Roman" pitchFamily="18" charset="0"/>
                <a:cs typeface="Times New Roman" pitchFamily="18" charset="0"/>
              </a:rPr>
              <a:t>One step in </a:t>
            </a:r>
            <a:r>
              <a:rPr lang="en-US" sz="3500" smtClean="0">
                <a:effectLst>
                  <a:outerShdw blurRad="38100" dist="38100" dir="2700000" algn="tl">
                    <a:srgbClr val="000000">
                      <a:alpha val="43137"/>
                    </a:srgbClr>
                  </a:outerShdw>
                </a:effectLst>
                <a:latin typeface="Times New Roman" pitchFamily="18" charset="0"/>
                <a:cs typeface="Times New Roman" pitchFamily="18" charset="0"/>
              </a:rPr>
              <a:t>the process</a:t>
            </a:r>
            <a:endParaRPr lang="en-US" sz="35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0" algn="ctr">
              <a:buNone/>
            </a:pPr>
            <a:endParaRPr lang="en-US" spc="214" dirty="0" smtClean="0">
              <a:ln w="11430"/>
              <a:solidFill>
                <a:srgbClr val="F8F8F8"/>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6004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Common “Big Picture” Themes</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457200" y="1828800"/>
            <a:ext cx="8153400" cy="4297363"/>
          </a:xfrm>
        </p:spPr>
        <p:txBody>
          <a:bodyPr>
            <a:normAutofit/>
          </a:bodyPr>
          <a:lstStyle/>
          <a:p>
            <a:r>
              <a:rPr lang="en-US" sz="3500" dirty="0" smtClean="0">
                <a:effectLst>
                  <a:outerShdw blurRad="38100" dist="38100" dir="2700000" algn="tl">
                    <a:srgbClr val="000000">
                      <a:alpha val="43137"/>
                    </a:srgbClr>
                  </a:outerShdw>
                </a:effectLst>
                <a:latin typeface="Times New Roman" pitchFamily="18" charset="0"/>
                <a:cs typeface="Times New Roman" pitchFamily="18" charset="0"/>
              </a:rPr>
              <a:t>Long-term vision needs to be statewide</a:t>
            </a:r>
          </a:p>
          <a:p>
            <a:r>
              <a:rPr lang="en-US" sz="3500" dirty="0" smtClean="0">
                <a:effectLst>
                  <a:outerShdw blurRad="38100" dist="38100" dir="2700000" algn="tl">
                    <a:srgbClr val="000000">
                      <a:alpha val="43137"/>
                    </a:srgbClr>
                  </a:outerShdw>
                </a:effectLst>
                <a:latin typeface="Times New Roman" pitchFamily="18" charset="0"/>
                <a:cs typeface="Times New Roman" pitchFamily="18" charset="0"/>
              </a:rPr>
              <a:t>One solution does not fit all</a:t>
            </a:r>
          </a:p>
          <a:p>
            <a:r>
              <a:rPr lang="en-US" sz="3500" dirty="0" smtClean="0">
                <a:effectLst>
                  <a:outerShdw blurRad="38100" dist="38100" dir="2700000" algn="tl">
                    <a:srgbClr val="000000">
                      <a:alpha val="43137"/>
                    </a:srgbClr>
                  </a:outerShdw>
                </a:effectLst>
                <a:latin typeface="Times New Roman" pitchFamily="18" charset="0"/>
                <a:cs typeface="Times New Roman" pitchFamily="18" charset="0"/>
              </a:rPr>
              <a:t>Reliable water supply is bigger than quantity</a:t>
            </a:r>
          </a:p>
          <a:p>
            <a:r>
              <a:rPr lang="en-US" sz="3500" dirty="0" smtClean="0">
                <a:effectLst>
                  <a:outerShdw blurRad="38100" dist="38100" dir="2700000" algn="tl">
                    <a:srgbClr val="000000">
                      <a:alpha val="43137"/>
                    </a:srgbClr>
                  </a:outerShdw>
                </a:effectLst>
                <a:latin typeface="Times New Roman" pitchFamily="18" charset="0"/>
                <a:cs typeface="Times New Roman" pitchFamily="18" charset="0"/>
              </a:rPr>
              <a:t>Public information and education is critical</a:t>
            </a:r>
          </a:p>
          <a:p>
            <a:r>
              <a:rPr lang="en-US" sz="3500" dirty="0" smtClean="0">
                <a:effectLst>
                  <a:outerShdw blurRad="38100" dist="38100" dir="2700000" algn="tl">
                    <a:srgbClr val="000000">
                      <a:alpha val="43137"/>
                    </a:srgbClr>
                  </a:outerShdw>
                </a:effectLst>
                <a:latin typeface="Times New Roman" pitchFamily="18" charset="0"/>
                <a:cs typeface="Times New Roman" pitchFamily="18" charset="0"/>
              </a:rPr>
              <a:t>Interstate conversation is important</a:t>
            </a:r>
          </a:p>
          <a:p>
            <a:pPr marL="0" indent="0" algn="ctr">
              <a:buNone/>
            </a:pPr>
            <a:endParaRPr lang="en-US" spc="214" dirty="0" smtClean="0">
              <a:ln w="11430"/>
              <a:solidFill>
                <a:srgbClr val="F8F8F8"/>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7052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721394217"/>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3053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0"/>
            <a:ext cx="8229600" cy="1676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214" dirty="0" smtClean="0">
                <a:ln w="11430"/>
                <a:solidFill>
                  <a:srgbClr val="F8F8F8"/>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DRAFT Vision</a:t>
            </a:r>
            <a:endParaRPr lang="en-US" b="1" dirty="0"/>
          </a:p>
        </p:txBody>
      </p:sp>
      <p:sp>
        <p:nvSpPr>
          <p:cNvPr id="6" name="Rectangle 5"/>
          <p:cNvSpPr/>
          <p:nvPr/>
        </p:nvSpPr>
        <p:spPr>
          <a:xfrm rot="19872638">
            <a:off x="1389426" y="2197776"/>
            <a:ext cx="6325526" cy="2646878"/>
          </a:xfrm>
          <a:prstGeom prst="rect">
            <a:avLst/>
          </a:prstGeom>
          <a:noFill/>
        </p:spPr>
        <p:txBody>
          <a:bodyPr wrap="square" lIns="91440" tIns="45720" rIns="91440" bIns="45720">
            <a:spAutoFit/>
          </a:bodyPr>
          <a:lstStyle/>
          <a:p>
            <a:pPr algn="ctr"/>
            <a:r>
              <a:rPr lang="en-US" sz="16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DRAFT</a:t>
            </a:r>
            <a:endParaRPr lang="en-US" sz="16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Content Placeholder 2"/>
          <p:cNvSpPr>
            <a:spLocks noGrp="1"/>
          </p:cNvSpPr>
          <p:nvPr>
            <p:ph idx="1"/>
          </p:nvPr>
        </p:nvSpPr>
        <p:spPr>
          <a:xfrm>
            <a:off x="381000" y="1524000"/>
            <a:ext cx="8382000" cy="4114800"/>
          </a:xfrm>
          <a:solidFill>
            <a:schemeClr val="accent1">
              <a:alpha val="45000"/>
            </a:schemeClr>
          </a:solidFill>
        </p:spPr>
        <p:txBody>
          <a:bodyPr/>
          <a:lstStyle/>
          <a:p>
            <a:pPr algn="ctr">
              <a:buNone/>
            </a:pPr>
            <a:endParaRPr lang="en-US" sz="3500"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r>
              <a:rPr lang="en-US" sz="3500" i="1" dirty="0" smtClean="0">
                <a:effectLst>
                  <a:outerShdw blurRad="38100" dist="38100" dir="2700000" algn="tl">
                    <a:srgbClr val="000000">
                      <a:alpha val="43137"/>
                    </a:srgbClr>
                  </a:outerShdw>
                </a:effectLst>
                <a:latin typeface="Times New Roman" pitchFamily="18" charset="0"/>
                <a:cs typeface="Times New Roman" pitchFamily="18" charset="0"/>
              </a:rPr>
              <a:t>Kansans are committed to having the water resources necessary to support the state’s social and economic needs and to provide for long-term opportunities and state-wide economic growth</a:t>
            </a:r>
            <a:r>
              <a:rPr lang="en-US" sz="3500" i="1" dirty="0" smtClean="0">
                <a:latin typeface="Times New Roman" pitchFamily="18" charset="0"/>
                <a:cs typeface="Times New Roman" pitchFamily="18" charset="0"/>
              </a:rPr>
              <a:t>.</a:t>
            </a:r>
            <a:endParaRPr lang="en-US" sz="35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638097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9872638">
            <a:off x="1389426" y="2197776"/>
            <a:ext cx="6325526" cy="2646878"/>
          </a:xfrm>
          <a:prstGeom prst="rect">
            <a:avLst/>
          </a:prstGeom>
          <a:noFill/>
        </p:spPr>
        <p:txBody>
          <a:bodyPr wrap="square" lIns="91440" tIns="45720" rIns="91440" bIns="45720">
            <a:spAutoFit/>
          </a:bodyPr>
          <a:lstStyle/>
          <a:p>
            <a:pPr algn="ctr"/>
            <a:r>
              <a:rPr lang="en-US" sz="16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DRAFT</a:t>
            </a:r>
            <a:endParaRPr lang="en-US" sz="16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 name="Title 1"/>
          <p:cNvSpPr txBox="1">
            <a:spLocks/>
          </p:cNvSpPr>
          <p:nvPr/>
        </p:nvSpPr>
        <p:spPr>
          <a:xfrm>
            <a:off x="457200" y="0"/>
            <a:ext cx="8229600" cy="1676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214" dirty="0" smtClean="0">
                <a:ln w="11430"/>
                <a:solidFill>
                  <a:srgbClr val="F8F8F8"/>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DRAFT Mission</a:t>
            </a:r>
            <a:endParaRPr lang="en-US" b="1" dirty="0"/>
          </a:p>
        </p:txBody>
      </p:sp>
      <p:sp>
        <p:nvSpPr>
          <p:cNvPr id="3" name="Content Placeholder 2"/>
          <p:cNvSpPr>
            <a:spLocks noGrp="1"/>
          </p:cNvSpPr>
          <p:nvPr>
            <p:ph idx="1"/>
          </p:nvPr>
        </p:nvSpPr>
        <p:spPr>
          <a:xfrm>
            <a:off x="381000" y="1295400"/>
            <a:ext cx="8382000" cy="4419600"/>
          </a:xfrm>
          <a:solidFill>
            <a:schemeClr val="accent1">
              <a:alpha val="45000"/>
            </a:schemeClr>
          </a:solidFill>
        </p:spPr>
        <p:txBody>
          <a:bodyPr>
            <a:normAutofit/>
          </a:bodyPr>
          <a:lstStyle/>
          <a:p>
            <a:pPr algn="ctr">
              <a:buNone/>
            </a:pPr>
            <a:endParaRPr lang="en-US" sz="3500"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r>
              <a:rPr lang="en-US" sz="3500" i="1" dirty="0" smtClean="0">
                <a:effectLst>
                  <a:outerShdw blurRad="38100" dist="38100" dir="2700000" algn="tl">
                    <a:srgbClr val="000000">
                      <a:alpha val="43137"/>
                    </a:srgbClr>
                  </a:outerShdw>
                </a:effectLst>
                <a:latin typeface="Times New Roman" pitchFamily="18" charset="0"/>
                <a:cs typeface="Times New Roman" pitchFamily="18" charset="0"/>
              </a:rPr>
              <a:t>Provide Kansans with the framework, policy and tools, developed in concert with stakeholders, to manage, secure, and protect a reliable state-wide water supply while balancing conservation with economic growth.</a:t>
            </a:r>
            <a:endParaRPr lang="en-US" sz="3500"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638097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274638"/>
            <a:ext cx="8229600" cy="1143000"/>
          </a:xfrm>
        </p:spPr>
        <p:txBody>
          <a:bodyPr/>
          <a:lstStyle/>
          <a:p>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Assumptions for Vision Discussion</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8" name="Group 7"/>
          <p:cNvGrpSpPr/>
          <p:nvPr/>
        </p:nvGrpSpPr>
        <p:grpSpPr>
          <a:xfrm>
            <a:off x="2129292" y="1651736"/>
            <a:ext cx="5878068" cy="1966376"/>
            <a:chOff x="1972160" y="734"/>
            <a:chExt cx="5878068" cy="1966376"/>
          </a:xfrm>
        </p:grpSpPr>
        <p:sp>
          <p:nvSpPr>
            <p:cNvPr id="14" name="Pentagon 13"/>
            <p:cNvSpPr/>
            <p:nvPr/>
          </p:nvSpPr>
          <p:spPr>
            <a:xfrm rot="10800000">
              <a:off x="1972160" y="734"/>
              <a:ext cx="5878068" cy="1966376"/>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Pentagon 4"/>
            <p:cNvSpPr/>
            <p:nvPr/>
          </p:nvSpPr>
          <p:spPr>
            <a:xfrm rot="21600000">
              <a:off x="2463754" y="734"/>
              <a:ext cx="5386474" cy="19663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67118" tIns="137160" rIns="256032"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Everything is on the table for discussion.</a:t>
              </a:r>
              <a:endParaRPr lang="en-US" sz="3600" kern="1200" dirty="0">
                <a:latin typeface="Times New Roman" panose="02020603050405020304" pitchFamily="18" charset="0"/>
                <a:cs typeface="Times New Roman" panose="02020603050405020304" pitchFamily="18" charset="0"/>
              </a:endParaRPr>
            </a:p>
          </p:txBody>
        </p:sp>
      </p:grpSp>
      <p:sp>
        <p:nvSpPr>
          <p:cNvPr id="9" name="Oval 8"/>
          <p:cNvSpPr/>
          <p:nvPr/>
        </p:nvSpPr>
        <p:spPr>
          <a:xfrm>
            <a:off x="1136640" y="1651735"/>
            <a:ext cx="1966376" cy="1966376"/>
          </a:xfrm>
          <a:prstGeom prst="ellipse">
            <a:avLst/>
          </a:prstGeom>
          <a:blipFill>
            <a:blip r:embed="rId2" cstate="print">
              <a:extLst>
                <a:ext uri="{28A0092B-C50C-407E-A947-70E740481C1C}">
                  <a14:useLocalDpi xmlns:a14="http://schemas.microsoft.com/office/drawing/2010/main" val="0"/>
                </a:ext>
              </a:extLst>
            </a:blip>
            <a:srcRect/>
            <a:stretch>
              <a:fillRect l="-38000" r="-3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0" name="Group 9"/>
          <p:cNvGrpSpPr/>
          <p:nvPr/>
        </p:nvGrpSpPr>
        <p:grpSpPr>
          <a:xfrm>
            <a:off x="2129292" y="4205824"/>
            <a:ext cx="5878068" cy="1966376"/>
            <a:chOff x="1981623" y="2554823"/>
            <a:chExt cx="5878068" cy="1966376"/>
          </a:xfrm>
        </p:grpSpPr>
        <p:sp>
          <p:nvSpPr>
            <p:cNvPr id="12" name="Pentagon 11"/>
            <p:cNvSpPr/>
            <p:nvPr/>
          </p:nvSpPr>
          <p:spPr>
            <a:xfrm rot="10800000">
              <a:off x="1981623" y="2554823"/>
              <a:ext cx="5878068" cy="1966376"/>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Pentagon 7"/>
            <p:cNvSpPr/>
            <p:nvPr/>
          </p:nvSpPr>
          <p:spPr>
            <a:xfrm rot="21600000">
              <a:off x="2473217" y="2554823"/>
              <a:ext cx="5386474" cy="19663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67118" tIns="137160" rIns="256032"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Status quo does not define our future.</a:t>
              </a:r>
              <a:endParaRPr lang="en-US" sz="3600" kern="1200" dirty="0">
                <a:latin typeface="Times New Roman" panose="02020603050405020304" pitchFamily="18" charset="0"/>
                <a:cs typeface="Times New Roman" panose="02020603050405020304" pitchFamily="18" charset="0"/>
              </a:endParaRPr>
            </a:p>
          </p:txBody>
        </p:sp>
      </p:grpSp>
      <p:sp>
        <p:nvSpPr>
          <p:cNvPr id="11" name="Oval 10"/>
          <p:cNvSpPr/>
          <p:nvPr/>
        </p:nvSpPr>
        <p:spPr>
          <a:xfrm>
            <a:off x="1136640" y="4205090"/>
            <a:ext cx="1966376" cy="1966376"/>
          </a:xfrm>
          <a:prstGeom prst="ellipse">
            <a:avLst/>
          </a:prstGeom>
          <a:blipFill>
            <a:blip r:embed="rId3">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809085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857</TotalTime>
  <Words>1453</Words>
  <Application>Microsoft Office PowerPoint</Application>
  <PresentationFormat>On-screen Show (4:3)</PresentationFormat>
  <Paragraphs>172</Paragraphs>
  <Slides>28</Slides>
  <Notes>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Vision For the Future of Water in Kansas</vt:lpstr>
      <vt:lpstr>Meeting Materials</vt:lpstr>
      <vt:lpstr>Where We Have Been &amp; Where We Go From Here</vt:lpstr>
      <vt:lpstr>Workshop Purpose</vt:lpstr>
      <vt:lpstr>Common “Big Picture” Themes</vt:lpstr>
      <vt:lpstr>PowerPoint Presentation</vt:lpstr>
      <vt:lpstr>PowerPoint Presentation</vt:lpstr>
      <vt:lpstr>PowerPoint Presentation</vt:lpstr>
      <vt:lpstr>Assumptions for Vision Discussion</vt:lpstr>
      <vt:lpstr>PowerPoint Presentation</vt:lpstr>
      <vt:lpstr>Technology &amp; Crop Varieties</vt:lpstr>
      <vt:lpstr>Technology &amp; Crop Varieties Breakout Questions</vt:lpstr>
      <vt:lpstr>Water Management</vt:lpstr>
      <vt:lpstr>Water Management Breakout Questions</vt:lpstr>
      <vt:lpstr>Water Conservation</vt:lpstr>
      <vt:lpstr>Water Conservation Breakout Questions</vt:lpstr>
      <vt:lpstr>New Sources of Supply</vt:lpstr>
      <vt:lpstr>New Sources of Supply Breakout Questions</vt:lpstr>
      <vt:lpstr>Breakout Expectations</vt:lpstr>
      <vt:lpstr>Breakout Guidelines</vt:lpstr>
      <vt:lpstr>Breakout Ground Rules</vt:lpstr>
      <vt:lpstr>Breakout Ground Rules</vt:lpstr>
      <vt:lpstr>Breakout Questions</vt:lpstr>
      <vt:lpstr>Lunch and Conclusion</vt:lpstr>
      <vt:lpstr>Save the Date</vt:lpstr>
      <vt:lpstr>Where to go for the Breakout Sessions?</vt:lpstr>
      <vt:lpstr>Hildebrand Dairy McCarty Family Farms Dannon Yogurt Prairie Harvest Granola</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50-Year Vision  For Water in Kansas</dc:title>
  <dc:creator>kfreed</dc:creator>
  <cp:lastModifiedBy>Megan Crudup</cp:lastModifiedBy>
  <cp:revision>101</cp:revision>
  <dcterms:created xsi:type="dcterms:W3CDTF">2013-11-07T17:43:01Z</dcterms:created>
  <dcterms:modified xsi:type="dcterms:W3CDTF">2014-04-11T19:14:20Z</dcterms:modified>
</cp:coreProperties>
</file>