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Lst>
  <p:notesMasterIdLst>
    <p:notesMasterId r:id="rId51"/>
  </p:notesMasterIdLst>
  <p:sldIdLst>
    <p:sldId id="420" r:id="rId3"/>
    <p:sldId id="442" r:id="rId4"/>
    <p:sldId id="351" r:id="rId5"/>
    <p:sldId id="321" r:id="rId6"/>
    <p:sldId id="325" r:id="rId7"/>
    <p:sldId id="367" r:id="rId8"/>
    <p:sldId id="422" r:id="rId9"/>
    <p:sldId id="423" r:id="rId10"/>
    <p:sldId id="424" r:id="rId11"/>
    <p:sldId id="426" r:id="rId12"/>
    <p:sldId id="441" r:id="rId13"/>
    <p:sldId id="281" r:id="rId14"/>
    <p:sldId id="378" r:id="rId15"/>
    <p:sldId id="400" r:id="rId16"/>
    <p:sldId id="394" r:id="rId17"/>
    <p:sldId id="353" r:id="rId18"/>
    <p:sldId id="405" r:id="rId19"/>
    <p:sldId id="277" r:id="rId20"/>
    <p:sldId id="319" r:id="rId21"/>
    <p:sldId id="278" r:id="rId22"/>
    <p:sldId id="320" r:id="rId23"/>
    <p:sldId id="402" r:id="rId24"/>
    <p:sldId id="279" r:id="rId25"/>
    <p:sldId id="403" r:id="rId26"/>
    <p:sldId id="322" r:id="rId27"/>
    <p:sldId id="404" r:id="rId28"/>
    <p:sldId id="387" r:id="rId29"/>
    <p:sldId id="388" r:id="rId30"/>
    <p:sldId id="380" r:id="rId31"/>
    <p:sldId id="383" r:id="rId32"/>
    <p:sldId id="385" r:id="rId33"/>
    <p:sldId id="382" r:id="rId34"/>
    <p:sldId id="384" r:id="rId35"/>
    <p:sldId id="381" r:id="rId36"/>
    <p:sldId id="282" r:id="rId37"/>
    <p:sldId id="285" r:id="rId38"/>
    <p:sldId id="443" r:id="rId39"/>
    <p:sldId id="373" r:id="rId40"/>
    <p:sldId id="327" r:id="rId41"/>
    <p:sldId id="329" r:id="rId42"/>
    <p:sldId id="330" r:id="rId43"/>
    <p:sldId id="396" r:id="rId44"/>
    <p:sldId id="406" r:id="rId45"/>
    <p:sldId id="407" r:id="rId46"/>
    <p:sldId id="408" r:id="rId47"/>
    <p:sldId id="371" r:id="rId48"/>
    <p:sldId id="326" r:id="rId49"/>
    <p:sldId id="284" r:id="rId5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94717" autoAdjust="0"/>
  </p:normalViewPr>
  <p:slideViewPr>
    <p:cSldViewPr>
      <p:cViewPr varScale="1">
        <p:scale>
          <a:sx n="100" d="100"/>
          <a:sy n="100" d="100"/>
        </p:scale>
        <p:origin x="486" y="72"/>
      </p:cViewPr>
      <p:guideLst>
        <p:guide orient="horz" pos="2160"/>
        <p:guide pos="3840"/>
      </p:guideLst>
    </p:cSldViewPr>
  </p:slideViewPr>
  <p:outlineViewPr>
    <p:cViewPr>
      <p:scale>
        <a:sx n="33" d="100"/>
        <a:sy n="33" d="100"/>
      </p:scale>
      <p:origin x="0" y="-55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4B8C1E-DBAF-4895-9652-FA21F6ACB366}" type="datetimeFigureOut">
              <a:rPr lang="en-US" smtClean="0"/>
              <a:pPr/>
              <a:t>4/30/2018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CC80F3-EAD1-4688-9508-9A39A6EA314D}" type="slidenum">
              <a:rPr lang="en-US" smtClean="0"/>
              <a:pPr/>
              <a:t>‹#›</a:t>
            </a:fld>
            <a:endParaRPr lang="en-US"/>
          </a:p>
        </p:txBody>
      </p:sp>
    </p:spTree>
    <p:extLst>
      <p:ext uri="{BB962C8B-B14F-4D97-AF65-F5344CB8AC3E}">
        <p14:creationId xmlns:p14="http://schemas.microsoft.com/office/powerpoint/2010/main" val="274070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54C10CB6-EB4B-4B56-AB0E-C47981CE9372}"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37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Cheese breads, vegetable breads</a:t>
            </a:r>
            <a:r>
              <a:rPr lang="en-US" baseline="0" dirty="0"/>
              <a:t> are not exempt</a:t>
            </a:r>
          </a:p>
          <a:p>
            <a:r>
              <a:rPr lang="en-US" baseline="0" dirty="0"/>
              <a:t>Jams and jellies must meet standard of identity in 21 CFR 150-doesn’t include low acid components like peppers</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18</a:t>
            </a:fld>
            <a:endParaRPr lang="en-US"/>
          </a:p>
        </p:txBody>
      </p:sp>
    </p:spTree>
    <p:extLst>
      <p:ext uri="{BB962C8B-B14F-4D97-AF65-F5344CB8AC3E}">
        <p14:creationId xmlns:p14="http://schemas.microsoft.com/office/powerpoint/2010/main" val="314929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122561-B5A4-45D4-BE5A-794F7476341B}" type="slidenum">
              <a:rPr lang="en-US" smtClean="0"/>
              <a:pPr/>
              <a:t>19</a:t>
            </a:fld>
            <a:endParaRPr lang="en-US"/>
          </a:p>
        </p:txBody>
      </p:sp>
    </p:spTree>
    <p:extLst>
      <p:ext uri="{BB962C8B-B14F-4D97-AF65-F5344CB8AC3E}">
        <p14:creationId xmlns:p14="http://schemas.microsoft.com/office/powerpoint/2010/main" val="52561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Includes</a:t>
            </a:r>
            <a:r>
              <a:rPr lang="en-US" baseline="0" dirty="0"/>
              <a:t> C</a:t>
            </a:r>
            <a:r>
              <a:rPr lang="en-US" dirty="0"/>
              <a:t>ut leafy</a:t>
            </a:r>
            <a:r>
              <a:rPr lang="en-US" baseline="0" dirty="0"/>
              <a:t> greens, Fresh meat or poultry, canned goods (except jams and jellies), etc.</a:t>
            </a:r>
          </a:p>
        </p:txBody>
      </p:sp>
      <p:sp>
        <p:nvSpPr>
          <p:cNvPr id="4" name="Slide Number Placeholder 3"/>
          <p:cNvSpPr>
            <a:spLocks noGrp="1"/>
          </p:cNvSpPr>
          <p:nvPr>
            <p:ph type="sldNum" sz="quarter" idx="10"/>
          </p:nvPr>
        </p:nvSpPr>
        <p:spPr/>
        <p:txBody>
          <a:bodyPr/>
          <a:lstStyle/>
          <a:p>
            <a:fld id="{9A122561-B5A4-45D4-BE5A-794F7476341B}" type="slidenum">
              <a:rPr lang="en-US" smtClean="0"/>
              <a:pPr/>
              <a:t>21</a:t>
            </a:fld>
            <a:endParaRPr lang="en-US"/>
          </a:p>
        </p:txBody>
      </p:sp>
    </p:spTree>
    <p:extLst>
      <p:ext uri="{BB962C8B-B14F-4D97-AF65-F5344CB8AC3E}">
        <p14:creationId xmlns:p14="http://schemas.microsoft.com/office/powerpoint/2010/main" val="279952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$15 pH determination including whether</a:t>
            </a:r>
            <a:r>
              <a:rPr lang="en-US" baseline="0" dirty="0"/>
              <a:t> </a:t>
            </a:r>
            <a:r>
              <a:rPr lang="en-US" baseline="0" dirty="0" err="1"/>
              <a:t>Acidifed</a:t>
            </a:r>
            <a:r>
              <a:rPr lang="en-US" baseline="0"/>
              <a:t> Food or not </a:t>
            </a:r>
            <a:r>
              <a:rPr lang="en-US"/>
              <a:t>@</a:t>
            </a:r>
            <a:r>
              <a:rPr lang="en-US" baseline="0"/>
              <a:t> K-State VAFL</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22</a:t>
            </a:fld>
            <a:endParaRPr lang="en-US"/>
          </a:p>
        </p:txBody>
      </p:sp>
    </p:spTree>
    <p:extLst>
      <p:ext uri="{BB962C8B-B14F-4D97-AF65-F5344CB8AC3E}">
        <p14:creationId xmlns:p14="http://schemas.microsoft.com/office/powerpoint/2010/main" val="189227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122561-B5A4-45D4-BE5A-794F7476341B}" type="slidenum">
              <a:rPr lang="en-US" smtClean="0"/>
              <a:pPr/>
              <a:t>25</a:t>
            </a:fld>
            <a:endParaRPr lang="en-US"/>
          </a:p>
        </p:txBody>
      </p:sp>
    </p:spTree>
    <p:extLst>
      <p:ext uri="{BB962C8B-B14F-4D97-AF65-F5344CB8AC3E}">
        <p14:creationId xmlns:p14="http://schemas.microsoft.com/office/powerpoint/2010/main" val="286422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What’s a degree among friends? (+/- 2 degrees accuracy)</a:t>
            </a:r>
          </a:p>
        </p:txBody>
      </p:sp>
      <p:sp>
        <p:nvSpPr>
          <p:cNvPr id="4" name="Slide Number Placeholder 3"/>
          <p:cNvSpPr>
            <a:spLocks noGrp="1"/>
          </p:cNvSpPr>
          <p:nvPr>
            <p:ph type="sldNum" sz="quarter" idx="10"/>
          </p:nvPr>
        </p:nvSpPr>
        <p:spPr/>
        <p:txBody>
          <a:bodyPr/>
          <a:lstStyle/>
          <a:p>
            <a:fld id="{49F2CFD3-4402-439E-8F53-01F23C92687C}" type="slidenum">
              <a:rPr lang="en-US" smtClean="0"/>
              <a:t>27</a:t>
            </a:fld>
            <a:endParaRPr lang="en-US" dirty="0"/>
          </a:p>
        </p:txBody>
      </p:sp>
    </p:spTree>
    <p:extLst>
      <p:ext uri="{BB962C8B-B14F-4D97-AF65-F5344CB8AC3E}">
        <p14:creationId xmlns:p14="http://schemas.microsoft.com/office/powerpoint/2010/main" val="1197932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Summarize, people can die when food is not properly cooked. The only way to know is to check with an</a:t>
            </a:r>
            <a:r>
              <a:rPr lang="en-US" baseline="0" dirty="0"/>
              <a:t> </a:t>
            </a:r>
            <a:r>
              <a:rPr lang="en-US" baseline="0"/>
              <a:t>accurate thermometer.</a:t>
            </a:r>
            <a:endParaRPr lang="en-US" dirty="0"/>
          </a:p>
        </p:txBody>
      </p:sp>
      <p:sp>
        <p:nvSpPr>
          <p:cNvPr id="4" name="Slide Number Placeholder 3"/>
          <p:cNvSpPr>
            <a:spLocks noGrp="1"/>
          </p:cNvSpPr>
          <p:nvPr>
            <p:ph type="sldNum" sz="quarter" idx="10"/>
          </p:nvPr>
        </p:nvSpPr>
        <p:spPr/>
        <p:txBody>
          <a:bodyPr/>
          <a:lstStyle/>
          <a:p>
            <a:fld id="{462BFFD7-14F7-4FD3-AAD8-B3302720FE16}" type="slidenum">
              <a:rPr lang="en-US" smtClean="0"/>
              <a:t>28</a:t>
            </a:fld>
            <a:endParaRPr lang="en-US"/>
          </a:p>
        </p:txBody>
      </p:sp>
    </p:spTree>
    <p:extLst>
      <p:ext uri="{BB962C8B-B14F-4D97-AF65-F5344CB8AC3E}">
        <p14:creationId xmlns:p14="http://schemas.microsoft.com/office/powerpoint/2010/main" val="3159635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Think about how to keep</a:t>
            </a:r>
            <a:r>
              <a:rPr lang="en-US" baseline="0" dirty="0"/>
              <a:t> the water warm and balance that with the ease of construction.</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31</a:t>
            </a:fld>
            <a:endParaRPr lang="en-US"/>
          </a:p>
        </p:txBody>
      </p:sp>
    </p:spTree>
    <p:extLst>
      <p:ext uri="{BB962C8B-B14F-4D97-AF65-F5344CB8AC3E}">
        <p14:creationId xmlns:p14="http://schemas.microsoft.com/office/powerpoint/2010/main" val="172876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Don’t forget to air dry!</a:t>
            </a:r>
          </a:p>
        </p:txBody>
      </p:sp>
      <p:sp>
        <p:nvSpPr>
          <p:cNvPr id="4" name="Slide Number Placeholder 3"/>
          <p:cNvSpPr>
            <a:spLocks noGrp="1"/>
          </p:cNvSpPr>
          <p:nvPr>
            <p:ph type="sldNum" sz="quarter" idx="10"/>
          </p:nvPr>
        </p:nvSpPr>
        <p:spPr/>
        <p:txBody>
          <a:bodyPr/>
          <a:lstStyle/>
          <a:p>
            <a:fld id="{D0CC80F3-EAD1-4688-9508-9A39A6EA314D}" type="slidenum">
              <a:rPr lang="en-US" smtClean="0"/>
              <a:pPr/>
              <a:t>32</a:t>
            </a:fld>
            <a:endParaRPr lang="en-US"/>
          </a:p>
        </p:txBody>
      </p:sp>
    </p:spTree>
    <p:extLst>
      <p:ext uri="{BB962C8B-B14F-4D97-AF65-F5344CB8AC3E}">
        <p14:creationId xmlns:p14="http://schemas.microsoft.com/office/powerpoint/2010/main" val="3059788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Nacho cheese dispenser</a:t>
            </a:r>
          </a:p>
        </p:txBody>
      </p:sp>
      <p:sp>
        <p:nvSpPr>
          <p:cNvPr id="4" name="Slide Number Placeholder 3"/>
          <p:cNvSpPr>
            <a:spLocks noGrp="1"/>
          </p:cNvSpPr>
          <p:nvPr>
            <p:ph type="sldNum" sz="quarter" idx="10"/>
          </p:nvPr>
        </p:nvSpPr>
        <p:spPr/>
        <p:txBody>
          <a:bodyPr/>
          <a:lstStyle/>
          <a:p>
            <a:fld id="{D0CC80F3-EAD1-4688-9508-9A39A6EA314D}" type="slidenum">
              <a:rPr lang="en-US" smtClean="0"/>
              <a:pPr/>
              <a:t>37</a:t>
            </a:fld>
            <a:endParaRPr lang="en-US"/>
          </a:p>
        </p:txBody>
      </p:sp>
    </p:spTree>
    <p:extLst>
      <p:ext uri="{BB962C8B-B14F-4D97-AF65-F5344CB8AC3E}">
        <p14:creationId xmlns:p14="http://schemas.microsoft.com/office/powerpoint/2010/main" val="17212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Commercially prepared mayo is acidic and inhibits bacterial growth and/or toxin formation. Many homemade </a:t>
            </a:r>
            <a:r>
              <a:rPr lang="en-US" baseline="0" dirty="0" err="1"/>
              <a:t>mayos</a:t>
            </a:r>
            <a:r>
              <a:rPr lang="en-US" baseline="0" dirty="0"/>
              <a:t> are also very acidic.</a:t>
            </a:r>
          </a:p>
        </p:txBody>
      </p:sp>
      <p:sp>
        <p:nvSpPr>
          <p:cNvPr id="4" name="Slide Number Placeholder 3"/>
          <p:cNvSpPr>
            <a:spLocks noGrp="1"/>
          </p:cNvSpPr>
          <p:nvPr>
            <p:ph type="sldNum" sz="quarter" idx="10"/>
          </p:nvPr>
        </p:nvSpPr>
        <p:spPr/>
        <p:txBody>
          <a:bodyPr/>
          <a:lstStyle/>
          <a:p>
            <a:pPr>
              <a:defRPr/>
            </a:pPr>
            <a:fld id="{05807522-3237-455B-B824-4A0CC9B2981A}"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777179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Rodent</a:t>
            </a:r>
            <a:r>
              <a:rPr lang="en-US" baseline="0" dirty="0"/>
              <a:t> droppings on a retail shelf. It happens more than you think. Some people think you “fix” the problem by putting new product in front of the old.</a:t>
            </a:r>
            <a:endParaRPr lang="en-US" dirty="0"/>
          </a:p>
          <a:p>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38</a:t>
            </a:fld>
            <a:endParaRPr lang="en-US"/>
          </a:p>
        </p:txBody>
      </p:sp>
    </p:spTree>
    <p:extLst>
      <p:ext uri="{BB962C8B-B14F-4D97-AF65-F5344CB8AC3E}">
        <p14:creationId xmlns:p14="http://schemas.microsoft.com/office/powerpoint/2010/main" val="4091631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Maggots</a:t>
            </a:r>
            <a:r>
              <a:rPr lang="en-US" baseline="0" dirty="0"/>
              <a:t> on ribs at an unlicensed mobile unit.</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39</a:t>
            </a:fld>
            <a:endParaRPr lang="en-US"/>
          </a:p>
        </p:txBody>
      </p:sp>
    </p:spTree>
    <p:extLst>
      <p:ext uri="{BB962C8B-B14F-4D97-AF65-F5344CB8AC3E}">
        <p14:creationId xmlns:p14="http://schemas.microsoft.com/office/powerpoint/2010/main" val="3259348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“Clean” meat grinder</a:t>
            </a:r>
          </a:p>
        </p:txBody>
      </p:sp>
      <p:sp>
        <p:nvSpPr>
          <p:cNvPr id="4" name="Slide Number Placeholder 3"/>
          <p:cNvSpPr>
            <a:spLocks noGrp="1"/>
          </p:cNvSpPr>
          <p:nvPr>
            <p:ph type="sldNum" sz="quarter" idx="10"/>
          </p:nvPr>
        </p:nvSpPr>
        <p:spPr/>
        <p:txBody>
          <a:bodyPr/>
          <a:lstStyle/>
          <a:p>
            <a:fld id="{D0CC80F3-EAD1-4688-9508-9A39A6EA314D}" type="slidenum">
              <a:rPr lang="en-US" smtClean="0"/>
              <a:pPr/>
              <a:t>40</a:t>
            </a:fld>
            <a:endParaRPr lang="en-US"/>
          </a:p>
        </p:txBody>
      </p:sp>
    </p:spTree>
    <p:extLst>
      <p:ext uri="{BB962C8B-B14F-4D97-AF65-F5344CB8AC3E}">
        <p14:creationId xmlns:p14="http://schemas.microsoft.com/office/powerpoint/2010/main" val="2785995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Outdoor cooker at a restaurant, and</a:t>
            </a:r>
            <a:r>
              <a:rPr lang="en-US" baseline="0" dirty="0"/>
              <a:t> delivery vehicles</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41</a:t>
            </a:fld>
            <a:endParaRPr lang="en-US"/>
          </a:p>
        </p:txBody>
      </p:sp>
    </p:spTree>
    <p:extLst>
      <p:ext uri="{BB962C8B-B14F-4D97-AF65-F5344CB8AC3E}">
        <p14:creationId xmlns:p14="http://schemas.microsoft.com/office/powerpoint/2010/main" val="679764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BBQ on </a:t>
            </a:r>
            <a:r>
              <a:rPr lang="en-US"/>
              <a:t>the interstate</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42</a:t>
            </a:fld>
            <a:endParaRPr lang="en-US"/>
          </a:p>
        </p:txBody>
      </p:sp>
    </p:spTree>
    <p:extLst>
      <p:ext uri="{BB962C8B-B14F-4D97-AF65-F5344CB8AC3E}">
        <p14:creationId xmlns:p14="http://schemas.microsoft.com/office/powerpoint/2010/main" val="679764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 thermometer for?</a:t>
            </a:r>
          </a:p>
        </p:txBody>
      </p:sp>
      <p:sp>
        <p:nvSpPr>
          <p:cNvPr id="4" name="Slide Number Placeholder 3"/>
          <p:cNvSpPr>
            <a:spLocks noGrp="1"/>
          </p:cNvSpPr>
          <p:nvPr>
            <p:ph type="sldNum" sz="quarter" idx="10"/>
          </p:nvPr>
        </p:nvSpPr>
        <p:spPr/>
        <p:txBody>
          <a:bodyPr/>
          <a:lstStyle/>
          <a:p>
            <a:fld id="{D0CC80F3-EAD1-4688-9508-9A39A6EA314D}" type="slidenum">
              <a:rPr lang="en-US" smtClean="0"/>
              <a:pPr/>
              <a:t>43</a:t>
            </a:fld>
            <a:endParaRPr lang="en-US"/>
          </a:p>
        </p:txBody>
      </p:sp>
    </p:spTree>
    <p:extLst>
      <p:ext uri="{BB962C8B-B14F-4D97-AF65-F5344CB8AC3E}">
        <p14:creationId xmlns:p14="http://schemas.microsoft.com/office/powerpoint/2010/main" val="394029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up on a soda fountain nozzle.</a:t>
            </a:r>
          </a:p>
        </p:txBody>
      </p:sp>
      <p:sp>
        <p:nvSpPr>
          <p:cNvPr id="4" name="Slide Number Placeholder 3"/>
          <p:cNvSpPr>
            <a:spLocks noGrp="1"/>
          </p:cNvSpPr>
          <p:nvPr>
            <p:ph type="sldNum" sz="quarter" idx="10"/>
          </p:nvPr>
        </p:nvSpPr>
        <p:spPr/>
        <p:txBody>
          <a:bodyPr/>
          <a:lstStyle/>
          <a:p>
            <a:fld id="{D0CC80F3-EAD1-4688-9508-9A39A6EA314D}" type="slidenum">
              <a:rPr lang="en-US" smtClean="0"/>
              <a:pPr/>
              <a:t>44</a:t>
            </a:fld>
            <a:endParaRPr lang="en-US"/>
          </a:p>
        </p:txBody>
      </p:sp>
    </p:spTree>
    <p:extLst>
      <p:ext uri="{BB962C8B-B14F-4D97-AF65-F5344CB8AC3E}">
        <p14:creationId xmlns:p14="http://schemas.microsoft.com/office/powerpoint/2010/main" val="2406122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“Necessary</a:t>
            </a:r>
            <a:r>
              <a:rPr lang="en-US" baseline="0" dirty="0"/>
              <a:t> condiments”</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46</a:t>
            </a:fld>
            <a:endParaRPr lang="en-US"/>
          </a:p>
        </p:txBody>
      </p:sp>
    </p:spTree>
    <p:extLst>
      <p:ext uri="{BB962C8B-B14F-4D97-AF65-F5344CB8AC3E}">
        <p14:creationId xmlns:p14="http://schemas.microsoft.com/office/powerpoint/2010/main" val="381740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122561-B5A4-45D4-BE5A-794F7476341B}" type="slidenum">
              <a:rPr lang="en-US" smtClean="0"/>
              <a:pPr/>
              <a:t>4</a:t>
            </a:fld>
            <a:endParaRPr lang="en-US"/>
          </a:p>
        </p:txBody>
      </p:sp>
    </p:spTree>
    <p:extLst>
      <p:ext uri="{BB962C8B-B14F-4D97-AF65-F5344CB8AC3E}">
        <p14:creationId xmlns:p14="http://schemas.microsoft.com/office/powerpoint/2010/main" val="224359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Jack in the Box Outbreak.</a:t>
            </a:r>
            <a:r>
              <a:rPr lang="en-US" baseline="0" dirty="0"/>
              <a:t> “Poisoned” book. This is not even the most graphic description of the ordeals of some of the victims of the outbreak.</a:t>
            </a:r>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6</a:t>
            </a:fld>
            <a:endParaRPr lang="en-US"/>
          </a:p>
        </p:txBody>
      </p:sp>
    </p:spTree>
    <p:extLst>
      <p:ext uri="{BB962C8B-B14F-4D97-AF65-F5344CB8AC3E}">
        <p14:creationId xmlns:p14="http://schemas.microsoft.com/office/powerpoint/2010/main" val="19817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122561-B5A4-45D4-BE5A-794F7476341B}" type="slidenum">
              <a:rPr lang="en-US" smtClean="0"/>
              <a:pPr/>
              <a:t>10</a:t>
            </a:fld>
            <a:endParaRPr lang="en-US"/>
          </a:p>
        </p:txBody>
      </p:sp>
    </p:spTree>
    <p:extLst>
      <p:ext uri="{BB962C8B-B14F-4D97-AF65-F5344CB8AC3E}">
        <p14:creationId xmlns:p14="http://schemas.microsoft.com/office/powerpoint/2010/main" val="172123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defTabSz="914286">
              <a:defRPr/>
            </a:pPr>
            <a:endParaRPr lang="en-US" baseline="0" dirty="0"/>
          </a:p>
          <a:p>
            <a:pPr defTabSz="914286">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defTabSz="914286">
              <a:defRPr/>
            </a:pPr>
            <a:fld id="{54C10CB6-EB4B-4B56-AB0E-C47981CE9372}" type="slidenum">
              <a:rPr lang="en-US" sz="1800" kern="0">
                <a:solidFill>
                  <a:sysClr val="windowText" lastClr="000000"/>
                </a:solidFill>
              </a:rPr>
              <a:pPr defTabSz="914286">
                <a:defRPr/>
              </a:pPr>
              <a:t>11</a:t>
            </a:fld>
            <a:endParaRPr lang="en-US" sz="1800" kern="0" dirty="0">
              <a:solidFill>
                <a:sysClr val="windowText" lastClr="000000"/>
              </a:solidFill>
            </a:endParaRPr>
          </a:p>
        </p:txBody>
      </p:sp>
    </p:spTree>
    <p:extLst>
      <p:ext uri="{BB962C8B-B14F-4D97-AF65-F5344CB8AC3E}">
        <p14:creationId xmlns:p14="http://schemas.microsoft.com/office/powerpoint/2010/main" val="280790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limit on the number of days.</a:t>
            </a:r>
          </a:p>
        </p:txBody>
      </p:sp>
      <p:sp>
        <p:nvSpPr>
          <p:cNvPr id="4" name="Slide Number Placeholder 3"/>
          <p:cNvSpPr>
            <a:spLocks noGrp="1"/>
          </p:cNvSpPr>
          <p:nvPr>
            <p:ph type="sldNum" sz="quarter" idx="10"/>
          </p:nvPr>
        </p:nvSpPr>
        <p:spPr/>
        <p:txBody>
          <a:bodyPr/>
          <a:lstStyle/>
          <a:p>
            <a:fld id="{D0CC80F3-EAD1-4688-9508-9A39A6EA314D}" type="slidenum">
              <a:rPr lang="en-US" smtClean="0"/>
              <a:pPr/>
              <a:t>13</a:t>
            </a:fld>
            <a:endParaRPr lang="en-US"/>
          </a:p>
        </p:txBody>
      </p:sp>
    </p:spTree>
    <p:extLst>
      <p:ext uri="{BB962C8B-B14F-4D97-AF65-F5344CB8AC3E}">
        <p14:creationId xmlns:p14="http://schemas.microsoft.com/office/powerpoint/2010/main" val="188452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14</a:t>
            </a:fld>
            <a:endParaRPr lang="en-US"/>
          </a:p>
        </p:txBody>
      </p:sp>
    </p:spTree>
    <p:extLst>
      <p:ext uri="{BB962C8B-B14F-4D97-AF65-F5344CB8AC3E}">
        <p14:creationId xmlns:p14="http://schemas.microsoft.com/office/powerpoint/2010/main" val="209336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CC80F3-EAD1-4688-9508-9A39A6EA314D}" type="slidenum">
              <a:rPr lang="en-US" smtClean="0"/>
              <a:pPr/>
              <a:t>15</a:t>
            </a:fld>
            <a:endParaRPr lang="en-US"/>
          </a:p>
        </p:txBody>
      </p:sp>
    </p:spTree>
    <p:extLst>
      <p:ext uri="{BB962C8B-B14F-4D97-AF65-F5344CB8AC3E}">
        <p14:creationId xmlns:p14="http://schemas.microsoft.com/office/powerpoint/2010/main" val="285708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Title 11"/>
          <p:cNvSpPr>
            <a:spLocks noGrp="1"/>
          </p:cNvSpPr>
          <p:nvPr>
            <p:ph type="ctrTitle"/>
          </p:nvPr>
        </p:nvSpPr>
        <p:spPr>
          <a:xfrm>
            <a:off x="4489157" y="533400"/>
            <a:ext cx="6807200" cy="2868168"/>
          </a:xfrm>
        </p:spPr>
        <p:txBody>
          <a:bodyPr>
            <a:noAutofit/>
          </a:bodyPr>
          <a:lstStyle>
            <a:lvl1pPr algn="r">
              <a:defRPr sz="4200" b="0"/>
            </a:lvl1pPr>
            <a:extLst/>
          </a:lstStyle>
          <a:p>
            <a:r>
              <a:rPr lang="en-US" dirty="0"/>
              <a:t>Click to edit Master title style</a:t>
            </a:r>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edit Master subtitle style</a:t>
            </a:r>
          </a:p>
        </p:txBody>
      </p:sp>
      <p:sp>
        <p:nvSpPr>
          <p:cNvPr id="6" name="Date Placeholder 30"/>
          <p:cNvSpPr>
            <a:spLocks noGrp="1"/>
          </p:cNvSpPr>
          <p:nvPr>
            <p:ph type="dt" sz="half" idx="10"/>
          </p:nvPr>
        </p:nvSpPr>
        <p:spPr>
          <a:xfrm>
            <a:off x="7827434" y="6557963"/>
            <a:ext cx="2671233" cy="227012"/>
          </a:xfrm>
        </p:spPr>
        <p:txBody>
          <a:bodyPr/>
          <a:lstStyle>
            <a:lvl1pPr>
              <a:defRPr lang="en-US">
                <a:solidFill>
                  <a:srgbClr val="FFFFFF"/>
                </a:solidFill>
              </a:defRPr>
            </a:lvl1pPr>
            <a:extLst/>
          </a:lstStyle>
          <a:p>
            <a:pPr>
              <a:defRPr/>
            </a:pPr>
            <a:fld id="{48EB8821-B228-4D53-AA92-DC583D7AA706}" type="datetime1">
              <a:rPr lang="en-US" smtClean="0"/>
              <a:t>4/30/2018</a:t>
            </a:fld>
            <a:endParaRPr/>
          </a:p>
        </p:txBody>
      </p:sp>
      <p:sp>
        <p:nvSpPr>
          <p:cNvPr id="7" name="Footer Placeholder 17"/>
          <p:cNvSpPr>
            <a:spLocks noGrp="1"/>
          </p:cNvSpPr>
          <p:nvPr>
            <p:ph type="ftr" sz="quarter" idx="11"/>
          </p:nvPr>
        </p:nvSpPr>
        <p:spPr>
          <a:xfrm>
            <a:off x="3759200" y="6557963"/>
            <a:ext cx="3903133" cy="228600"/>
          </a:xfrm>
        </p:spPr>
        <p:txBody>
          <a:bodyPr/>
          <a:lstStyle>
            <a:lvl1pPr>
              <a:defRPr lang="en-US">
                <a:solidFill>
                  <a:srgbClr val="FFFFFF"/>
                </a:solidFill>
              </a:defRPr>
            </a:lvl1pPr>
            <a:extLst/>
          </a:lstStyle>
          <a:p>
            <a:pPr>
              <a:defRPr/>
            </a:pPr>
            <a:endParaRPr/>
          </a:p>
        </p:txBody>
      </p:sp>
      <p:sp>
        <p:nvSpPr>
          <p:cNvPr id="9" name="Slide Number Placeholder 5">
            <a:extLst>
              <a:ext uri="{FF2B5EF4-FFF2-40B4-BE49-F238E27FC236}">
                <a16:creationId xmlns:a16="http://schemas.microsoft.com/office/drawing/2014/main" id="{4C278471-5304-4B30-BBDD-C9AD508C7A5B}"/>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p:cNvSpPr>
            <a:spLocks noGrp="1"/>
          </p:cNvSpPr>
          <p:nvPr>
            <p:ph type="dt" sz="half" idx="10"/>
          </p:nvPr>
        </p:nvSpPr>
        <p:spPr/>
        <p:txBody>
          <a:bodyPr/>
          <a:lstStyle>
            <a:lvl1pPr>
              <a:defRPr/>
            </a:lvl1pPr>
          </a:lstStyle>
          <a:p>
            <a:pPr>
              <a:defRPr/>
            </a:pPr>
            <a:fld id="{0D3280BE-111F-4059-AA81-444FBDCEE12C}" type="datetime1">
              <a:rPr lang="en-US" smtClean="0"/>
              <a:t>4/30/2018</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657851" y="6557963"/>
            <a:ext cx="2669116" cy="227012"/>
          </a:xfrm>
        </p:spPr>
        <p:txBody>
          <a:bodyPr/>
          <a:lstStyle>
            <a:lvl1pPr>
              <a:defRPr/>
            </a:lvl1pPr>
            <a:extLst/>
          </a:lstStyle>
          <a:p>
            <a:pPr>
              <a:defRPr/>
            </a:pPr>
            <a:fld id="{46ED7A04-4AAE-4F75-958F-1585991EF3BE}" type="datetime1">
              <a:rPr lang="en-US" smtClean="0"/>
              <a:t>4/30/2018</a:t>
            </a:fld>
            <a:endParaRPr lang="en-US"/>
          </a:p>
        </p:txBody>
      </p:sp>
      <p:sp>
        <p:nvSpPr>
          <p:cNvPr id="5" name="Footer Placeholder 4"/>
          <p:cNvSpPr>
            <a:spLocks noGrp="1"/>
          </p:cNvSpPr>
          <p:nvPr>
            <p:ph type="ftr" sz="quarter" idx="11"/>
          </p:nvPr>
        </p:nvSpPr>
        <p:spPr>
          <a:xfrm>
            <a:off x="609600" y="6556375"/>
            <a:ext cx="4876800" cy="228600"/>
          </a:xfrm>
        </p:spPr>
        <p:txBody>
          <a:bodyPr/>
          <a:lstStyle>
            <a:lvl1pPr>
              <a:defRPr/>
            </a:lvl1pPr>
            <a:extLst/>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CD69F9-4BF2-4FC9-8D45-E88EF07FA24E}" type="datetime1">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2869077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168B-3F4C-40B1-BFC0-340F431F507A}" type="datetime1">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9A8D3-5C01-4A1A-AF34-64943B30133F}" type="slidenum">
              <a:rPr lang="en-US" smtClean="0"/>
              <a:t>‹#›</a:t>
            </a:fld>
            <a:endParaRPr lang="en-US" dirty="0"/>
          </a:p>
        </p:txBody>
      </p:sp>
      <p:pic>
        <p:nvPicPr>
          <p:cNvPr id="7" name="Picture 2" descr="C:\Users\kbormann\Desktop\KSDept.AgLogo_White-Gold_PMS.eps">
            <a:extLst>
              <a:ext uri="{FF2B5EF4-FFF2-40B4-BE49-F238E27FC236}">
                <a16:creationId xmlns:a16="http://schemas.microsoft.com/office/drawing/2014/main" id="{9FFE03E1-D45D-4EC8-9BCB-193BE64275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15210" y="5261136"/>
            <a:ext cx="1591188" cy="93450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40C3BB6D-BE71-4473-9F8A-CFAFA0150BD4}"/>
              </a:ext>
            </a:extLst>
          </p:cNvPr>
          <p:cNvCxnSpPr/>
          <p:nvPr userDrawn="1"/>
        </p:nvCxnSpPr>
        <p:spPr>
          <a:xfrm>
            <a:off x="0" y="6370403"/>
            <a:ext cx="12192000" cy="1364"/>
          </a:xfrm>
          <a:prstGeom prst="line">
            <a:avLst/>
          </a:prstGeom>
          <a:ln>
            <a:solidFill>
              <a:srgbClr val="FEBC2C"/>
            </a:solidFill>
          </a:ln>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667A3267-9898-468B-9F8C-3169A74B5377}"/>
              </a:ext>
            </a:extLst>
          </p:cNvPr>
          <p:cNvCxnSpPr/>
          <p:nvPr userDrawn="1"/>
        </p:nvCxnSpPr>
        <p:spPr>
          <a:xfrm>
            <a:off x="0" y="1519463"/>
            <a:ext cx="12192000" cy="1364"/>
          </a:xfrm>
          <a:prstGeom prst="line">
            <a:avLst/>
          </a:prstGeom>
          <a:ln>
            <a:solidFill>
              <a:srgbClr val="FEBC2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98252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BCC13-6B32-4725-A60E-DD566D4B2F31}" type="datetime1">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524279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1AB60-83E7-4A92-B194-A4C7D0AF3E9B}" type="datetime1">
              <a:rPr lang="en-US" smtClean="0"/>
              <a:t>4/30/2018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3828684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DEF109-503A-4E52-A522-C623E0378B06}" type="datetime1">
              <a:rPr lang="en-US" smtClean="0"/>
              <a:t>4/30/2018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416383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6F8BBC-0768-41FD-9595-A9B7C70A51B8}" type="datetime1">
              <a:rPr lang="en-US" smtClean="0"/>
              <a:t>4/30/2018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2710094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AB61E0-F05A-44EC-8A46-B3315F40A3F7}" type="datetime1">
              <a:rPr lang="en-US" smtClean="0"/>
              <a:t>4/30/2018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1984380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763836-0511-4B9B-8CAD-4E86614E70BD}" type="datetime1">
              <a:rPr lang="en-US" smtClean="0"/>
              <a:t>4/30/2018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275101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6"/>
            <a:ext cx="9652000" cy="593725"/>
          </a:xfrm>
        </p:spPr>
        <p:txBody>
          <a:bodyPr>
            <a:noAutofit/>
          </a:bodyPr>
          <a:lstStyle>
            <a:lvl1pPr>
              <a:defRPr sz="4400" b="0" cap="none" spc="0">
                <a:ln>
                  <a:noFill/>
                </a:ln>
                <a:solidFill>
                  <a:schemeClr val="bg1"/>
                </a:solidFill>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609600" y="1636272"/>
            <a:ext cx="10134600" cy="4559371"/>
          </a:xfrm>
        </p:spPr>
        <p:txBody>
          <a:bodyPr/>
          <a:lstStyle>
            <a:lvl1pPr marL="273050" indent="-273050">
              <a:buClr>
                <a:schemeClr val="bg1"/>
              </a:buClr>
              <a:buFont typeface="Arial" panose="020B0604020202020204" pitchFamily="34" charset="0"/>
              <a:buChar char="•"/>
              <a:defRPr sz="2800">
                <a:solidFill>
                  <a:schemeClr val="bg1"/>
                </a:solidFill>
                <a:latin typeface="Calibri" panose="020F0502020204030204" pitchFamily="34" charset="0"/>
                <a:cs typeface="Calibri" panose="020F0502020204030204" pitchFamily="34" charset="0"/>
              </a:defRPr>
            </a:lvl1pPr>
            <a:lvl2pPr marL="520700" indent="-228600">
              <a:buClr>
                <a:schemeClr val="bg1"/>
              </a:buClr>
              <a:buFont typeface="Arial" panose="020B0604020202020204" pitchFamily="34" charset="0"/>
              <a:buChar char="•"/>
              <a:defRPr sz="2400">
                <a:solidFill>
                  <a:schemeClr val="bg1"/>
                </a:solidFill>
                <a:latin typeface="Calibri" panose="020F0502020204030204" pitchFamily="34" charset="0"/>
                <a:cs typeface="Calibri" panose="020F0502020204030204" pitchFamily="34" charset="0"/>
              </a:defRPr>
            </a:lvl2pPr>
            <a:lvl3pPr marL="758825" indent="-228600">
              <a:buClr>
                <a:schemeClr val="bg1"/>
              </a:buClr>
              <a:buFont typeface="Arial" panose="020B0604020202020204" pitchFamily="34" charset="0"/>
              <a:buChar char="•"/>
              <a:defRPr sz="2400">
                <a:solidFill>
                  <a:schemeClr val="bg1"/>
                </a:solidFill>
                <a:latin typeface="Calibri" panose="020F0502020204030204" pitchFamily="34" charset="0"/>
                <a:cs typeface="Calibri" panose="020F0502020204030204" pitchFamily="34" charset="0"/>
              </a:defRPr>
            </a:lvl3pPr>
            <a:lvl4pPr marL="1004888" indent="-228600">
              <a:buClr>
                <a:schemeClr val="bg1"/>
              </a:buClr>
              <a:buFont typeface="Arial" panose="020B0604020202020204" pitchFamily="34" charset="0"/>
              <a:buChar char="•"/>
              <a:defRPr sz="2400">
                <a:solidFill>
                  <a:schemeClr val="bg1"/>
                </a:solidFill>
                <a:latin typeface="Calibri" panose="020F0502020204030204" pitchFamily="34" charset="0"/>
                <a:cs typeface="Calibri" panose="020F0502020204030204" pitchFamily="34" charset="0"/>
              </a:defRPr>
            </a:lvl4pPr>
            <a:lvl5pPr marL="1279525" indent="-228600">
              <a:buClr>
                <a:schemeClr val="bg1"/>
              </a:buClr>
              <a:buFont typeface="Arial" panose="020B0604020202020204" pitchFamily="34" charset="0"/>
              <a:buChar char="•"/>
              <a:defRPr sz="2000">
                <a:solidFill>
                  <a:schemeClr val="bg1"/>
                </a:solidFill>
                <a:latin typeface="Calibri" panose="020F0502020204030204" pitchFamily="34" charset="0"/>
                <a:cs typeface="Calibri" panose="020F0502020204030204" pitchFamily="34" charset="0"/>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6"/>
          <p:cNvSpPr>
            <a:spLocks noGrp="1"/>
          </p:cNvSpPr>
          <p:nvPr>
            <p:ph type="dt" sz="half" idx="10"/>
          </p:nvPr>
        </p:nvSpPr>
        <p:spPr/>
        <p:txBody>
          <a:bodyPr/>
          <a:lstStyle>
            <a:lvl1pPr>
              <a:defRPr/>
            </a:lvl1pPr>
          </a:lstStyle>
          <a:p>
            <a:pPr>
              <a:defRPr/>
            </a:pPr>
            <a:fld id="{86324851-6FF9-46A4-8852-AE142E04AC15}" type="datetime1">
              <a:rPr lang="en-US" smtClean="0"/>
              <a:t>4/30/2018</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cxnSp>
        <p:nvCxnSpPr>
          <p:cNvPr id="8" name="Straight Connector 7">
            <a:extLst>
              <a:ext uri="{FF2B5EF4-FFF2-40B4-BE49-F238E27FC236}">
                <a16:creationId xmlns:a16="http://schemas.microsoft.com/office/drawing/2014/main" id="{D79795F9-2470-4934-BAF3-7F3C5E4A2B9C}"/>
              </a:ext>
            </a:extLst>
          </p:cNvPr>
          <p:cNvCxnSpPr/>
          <p:nvPr userDrawn="1"/>
        </p:nvCxnSpPr>
        <p:spPr>
          <a:xfrm>
            <a:off x="0" y="1519463"/>
            <a:ext cx="12192000" cy="1364"/>
          </a:xfrm>
          <a:prstGeom prst="line">
            <a:avLst/>
          </a:prstGeom>
          <a:ln>
            <a:solidFill>
              <a:srgbClr val="FEBC2C"/>
            </a:solidFill>
          </a:ln>
        </p:spPr>
        <p:style>
          <a:lnRef idx="3">
            <a:schemeClr val="accent5"/>
          </a:lnRef>
          <a:fillRef idx="0">
            <a:schemeClr val="accent5"/>
          </a:fillRef>
          <a:effectRef idx="2">
            <a:schemeClr val="accent5"/>
          </a:effectRef>
          <a:fontRef idx="minor">
            <a:schemeClr val="tx1"/>
          </a:fontRef>
        </p:style>
      </p:cxnSp>
      <p:pic>
        <p:nvPicPr>
          <p:cNvPr id="9" name="Picture 2" descr="C:\Users\kbormann\Desktop\KSDept.AgLogo_White-Gold_PMS.eps">
            <a:extLst>
              <a:ext uri="{FF2B5EF4-FFF2-40B4-BE49-F238E27FC236}">
                <a16:creationId xmlns:a16="http://schemas.microsoft.com/office/drawing/2014/main" id="{BFFB39DC-BFF6-4B51-894E-906BF0D474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15210" y="5261136"/>
            <a:ext cx="1591188" cy="934507"/>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a:extLst>
              <a:ext uri="{FF2B5EF4-FFF2-40B4-BE49-F238E27FC236}">
                <a16:creationId xmlns:a16="http://schemas.microsoft.com/office/drawing/2014/main" id="{D8038B62-5642-4584-82E9-34A58AA2F17A}"/>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379753-8E5C-4DBB-BC0E-3C3B98C846AF}" type="datetime1">
              <a:rPr lang="en-US" smtClean="0"/>
              <a:t>4/30/2018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3347725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75566-5BD1-4FD1-AC63-AEFE261FF28E}" type="datetime1">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2164996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63FF4-A0F3-43EB-8E13-2DADDBB6E1DF}" type="datetime1">
              <a:rPr lang="en-US" smtClean="0"/>
              <a:t>4/30/2018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39A8D3-5C01-4A1A-AF34-64943B30133F}" type="slidenum">
              <a:rPr lang="en-US" smtClean="0"/>
              <a:t>‹#›</a:t>
            </a:fld>
            <a:endParaRPr lang="en-US" dirty="0"/>
          </a:p>
        </p:txBody>
      </p:sp>
    </p:spTree>
    <p:extLst>
      <p:ext uri="{BB962C8B-B14F-4D97-AF65-F5344CB8AC3E}">
        <p14:creationId xmlns:p14="http://schemas.microsoft.com/office/powerpoint/2010/main" val="2362940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anchor="t"/>
          <a:lstStyle>
            <a:lvl1pPr algn="r">
              <a:buNone/>
              <a:defRPr sz="4200" b="1" cap="all"/>
            </a:lvl1pPr>
            <a:extLst/>
          </a:lstStyle>
          <a:p>
            <a:r>
              <a:rPr lang="en-US"/>
              <a:t>Click to edit Master title style</a:t>
            </a:r>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4" name="Date Placeholder 3"/>
          <p:cNvSpPr>
            <a:spLocks noGrp="1"/>
          </p:cNvSpPr>
          <p:nvPr>
            <p:ph type="dt" sz="half" idx="10"/>
          </p:nvPr>
        </p:nvSpPr>
        <p:spPr>
          <a:xfrm>
            <a:off x="6299200" y="6556376"/>
            <a:ext cx="2669117" cy="227013"/>
          </a:xfrm>
        </p:spPr>
        <p:txBody>
          <a:bodyPr/>
          <a:lstStyle>
            <a:lvl1pPr>
              <a:defRPr>
                <a:solidFill>
                  <a:schemeClr val="tx2"/>
                </a:solidFill>
              </a:defRPr>
            </a:lvl1pPr>
            <a:extLst/>
          </a:lstStyle>
          <a:p>
            <a:pPr>
              <a:defRPr/>
            </a:pPr>
            <a:fld id="{1A5FE9CE-3A88-4EBB-9C10-48136E380164}" type="datetime1">
              <a:rPr lang="en-US" smtClean="0"/>
              <a:t>4/30/2018</a:t>
            </a:fld>
            <a:endParaRPr lang="en-US"/>
          </a:p>
        </p:txBody>
      </p:sp>
      <p:sp>
        <p:nvSpPr>
          <p:cNvPr id="5" name="Footer Placeholder 4"/>
          <p:cNvSpPr>
            <a:spLocks noGrp="1"/>
          </p:cNvSpPr>
          <p:nvPr>
            <p:ph type="ftr" sz="quarter" idx="11"/>
          </p:nvPr>
        </p:nvSpPr>
        <p:spPr>
          <a:xfrm>
            <a:off x="2313517" y="6556375"/>
            <a:ext cx="3860800" cy="228600"/>
          </a:xfrm>
        </p:spPr>
        <p:txBody>
          <a:bodyPr/>
          <a:lstStyle>
            <a:lvl1pPr>
              <a:defRPr>
                <a:solidFill>
                  <a:schemeClr val="tx2"/>
                </a:solidFill>
              </a:defRPr>
            </a:lvl1pPr>
            <a:extLst/>
          </a:lstStyle>
          <a:p>
            <a:pPr>
              <a:defRPr/>
            </a:pPr>
            <a:endParaRPr lang="en-US"/>
          </a:p>
        </p:txBody>
      </p:sp>
      <p:sp>
        <p:nvSpPr>
          <p:cNvPr id="7" name="Slide Number Placeholder 5">
            <a:extLst>
              <a:ext uri="{FF2B5EF4-FFF2-40B4-BE49-F238E27FC236}">
                <a16:creationId xmlns:a16="http://schemas.microsoft.com/office/drawing/2014/main" id="{656D94F8-E77F-4468-9168-621A7D9D7C22}"/>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ormAutofit/>
          </a:bodyPr>
          <a:lstStyle>
            <a:lvl1pPr>
              <a:defRPr lang="en-US" sz="4400" kern="1200" dirty="0">
                <a:solidFill>
                  <a:schemeClr val="bg1"/>
                </a:solidFill>
                <a:latin typeface="+mn-lt"/>
                <a:ea typeface="+mn-ea"/>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71744"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p:cNvSpPr>
            <a:spLocks noGrp="1"/>
          </p:cNvSpPr>
          <p:nvPr>
            <p:ph type="dt" sz="half" idx="10"/>
          </p:nvPr>
        </p:nvSpPr>
        <p:spPr/>
        <p:txBody>
          <a:bodyPr/>
          <a:lstStyle>
            <a:lvl1pPr>
              <a:defRPr/>
            </a:lvl1pPr>
          </a:lstStyle>
          <a:p>
            <a:pPr>
              <a:defRPr/>
            </a:pPr>
            <a:fld id="{14F13724-D0B4-494C-86C6-1A850CD15E0F}" type="datetime1">
              <a:rPr lang="en-US" smtClean="0"/>
              <a:t>4/30/2018</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DBBD90EF-9E39-4273-9A12-8F5E70B1B3D9}"/>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6"/>
          <p:cNvSpPr>
            <a:spLocks noGrp="1"/>
          </p:cNvSpPr>
          <p:nvPr>
            <p:ph type="dt" sz="half" idx="10"/>
          </p:nvPr>
        </p:nvSpPr>
        <p:spPr/>
        <p:txBody>
          <a:bodyPr/>
          <a:lstStyle>
            <a:lvl1pPr>
              <a:defRPr/>
            </a:lvl1pPr>
          </a:lstStyle>
          <a:p>
            <a:pPr>
              <a:defRPr/>
            </a:pPr>
            <a:fld id="{A33C1A66-8836-4E28-834F-B6799571DA7B}" type="datetime1">
              <a:rPr lang="en-US" smtClean="0"/>
              <a:t>4/30/2018</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45B7763-53A2-48DB-9FA2-557297C51BE2}"/>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lang="en-US"/>
              <a:t>Click to edit Master title style</a:t>
            </a:r>
          </a:p>
        </p:txBody>
      </p:sp>
      <p:sp>
        <p:nvSpPr>
          <p:cNvPr id="3" name="Date Placeholder 26"/>
          <p:cNvSpPr>
            <a:spLocks noGrp="1"/>
          </p:cNvSpPr>
          <p:nvPr>
            <p:ph type="dt" sz="half" idx="10"/>
          </p:nvPr>
        </p:nvSpPr>
        <p:spPr/>
        <p:txBody>
          <a:bodyPr/>
          <a:lstStyle>
            <a:lvl1pPr>
              <a:defRPr/>
            </a:lvl1pPr>
          </a:lstStyle>
          <a:p>
            <a:pPr>
              <a:defRPr/>
            </a:pPr>
            <a:fld id="{3563D886-7061-4001-B463-0BB09B280B59}" type="datetime1">
              <a:rPr lang="en-US" smtClean="0"/>
              <a:t>4/30/2018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B8F9C-5821-4202-A6F9-EA0A029731A1}"/>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fld id="{F2B6E4E0-A5A8-4804-B506-39914259E7CB}" type="datetime1">
              <a:rPr lang="en-US" smtClean="0"/>
              <a:t>4/30/2018</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A03735-6953-43CD-801A-0FA89AD43846}"/>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lstStyle>
            <a:lvl1pPr algn="l">
              <a:buNone/>
              <a:defRPr lang="en-US" sz="2400" baseline="0" smtClean="0"/>
            </a:lvl1pPr>
            <a:extLst/>
          </a:lstStyle>
          <a:p>
            <a:r>
              <a:rPr lang="en-US"/>
              <a:t>Click to edit Master title style</a:t>
            </a:r>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26"/>
          <p:cNvSpPr>
            <a:spLocks noGrp="1"/>
          </p:cNvSpPr>
          <p:nvPr>
            <p:ph type="dt" sz="half" idx="10"/>
          </p:nvPr>
        </p:nvSpPr>
        <p:spPr/>
        <p:txBody>
          <a:bodyPr/>
          <a:lstStyle>
            <a:lvl1pPr>
              <a:defRPr/>
            </a:lvl1pPr>
          </a:lstStyle>
          <a:p>
            <a:pPr>
              <a:defRPr/>
            </a:pPr>
            <a:fld id="{0D9E7758-60BC-491D-8861-2BA6FA4FFA21}" type="datetime1">
              <a:rPr lang="en-US" smtClean="0"/>
              <a:t>4/30/2018</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rot="21240000">
            <a:off x="797985" y="1004888"/>
            <a:ext cx="5759449"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rot="21420000">
            <a:off x="795867" y="998539"/>
            <a:ext cx="5759451"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185464" y="1143000"/>
            <a:ext cx="4572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a:t>Click to edit Master title style</a:t>
            </a:r>
            <a:endParaRPr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a:t>Click icon to add picture</a:t>
            </a:r>
            <a:endParaRPr lang="en-US" noProof="0" dirty="0"/>
          </a:p>
        </p:txBody>
      </p:sp>
      <p:sp>
        <p:nvSpPr>
          <p:cNvPr id="7" name="Date Placeholder 4"/>
          <p:cNvSpPr>
            <a:spLocks noGrp="1"/>
          </p:cNvSpPr>
          <p:nvPr>
            <p:ph type="dt" sz="half" idx="10"/>
          </p:nvPr>
        </p:nvSpPr>
        <p:spPr/>
        <p:txBody>
          <a:bodyPr/>
          <a:lstStyle>
            <a:lvl1pPr>
              <a:defRPr/>
            </a:lvl1pPr>
            <a:extLst/>
          </a:lstStyle>
          <a:p>
            <a:pPr>
              <a:defRPr/>
            </a:pPr>
            <a:fld id="{318B8AF5-B28A-43BA-9251-137AFBFB70C1}" type="datetime1">
              <a:rPr lang="en-US" smtClean="0"/>
              <a:t>4/30/2018</a:t>
            </a:fld>
            <a:endParaRPr lang="en-US"/>
          </a:p>
        </p:txBody>
      </p:sp>
      <p:sp>
        <p:nvSpPr>
          <p:cNvPr id="8" name="Footer Placeholder 5"/>
          <p:cNvSpPr>
            <a:spLocks noGrp="1"/>
          </p:cNvSpPr>
          <p:nvPr>
            <p:ph type="ftr" sz="quarter" idx="11"/>
          </p:nvPr>
        </p:nvSpPr>
        <p:spPr/>
        <p:txBody>
          <a:bodyPr/>
          <a:lstStyle>
            <a:lvl1pPr>
              <a:defRPr/>
            </a:lvl1pPr>
            <a:extLst/>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09600" y="320675"/>
            <a:ext cx="9652000" cy="1143000"/>
          </a:xfrm>
          <a:prstGeom prst="rect">
            <a:avLst/>
          </a:prstGeom>
        </p:spPr>
        <p:txBody>
          <a:bodyPr vert="horz" lIns="45720" tIns="0" rIns="45720" bIns="0" anchor="t" anchorCtr="0">
            <a:normAutofit/>
          </a:bodyPr>
          <a:lstStyle/>
          <a:p>
            <a:endParaRPr lang="en-US" dirty="0"/>
          </a:p>
        </p:txBody>
      </p:sp>
      <p:sp>
        <p:nvSpPr>
          <p:cNvPr id="1030" name="Text Placeholder 30"/>
          <p:cNvSpPr>
            <a:spLocks noGrp="1"/>
          </p:cNvSpPr>
          <p:nvPr>
            <p:ph type="body" idx="1"/>
          </p:nvPr>
        </p:nvSpPr>
        <p:spPr bwMode="auto">
          <a:xfrm>
            <a:off x="609600" y="1609725"/>
            <a:ext cx="9652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Date Placeholder 26"/>
          <p:cNvSpPr>
            <a:spLocks noGrp="1"/>
          </p:cNvSpPr>
          <p:nvPr>
            <p:ph type="dt" sz="half" idx="2"/>
          </p:nvPr>
        </p:nvSpPr>
        <p:spPr>
          <a:xfrm>
            <a:off x="5662085" y="6557963"/>
            <a:ext cx="2669116" cy="227012"/>
          </a:xfrm>
          <a:prstGeom prst="rect">
            <a:avLst/>
          </a:prstGeom>
        </p:spPr>
        <p:txBody>
          <a:bodyPr vert="horz" tIns="0" bIns="0" anchor="b"/>
          <a:lstStyle>
            <a:lvl1pPr algn="l" eaLnBrk="1" fontAlgn="auto" latinLnBrk="0" hangingPunct="1">
              <a:spcBef>
                <a:spcPts val="0"/>
              </a:spcBef>
              <a:spcAft>
                <a:spcPts val="0"/>
              </a:spcAft>
              <a:defRPr kumimoji="0" sz="1000">
                <a:solidFill>
                  <a:schemeClr val="tx2"/>
                </a:solidFill>
                <a:latin typeface="+mn-lt"/>
              </a:defRPr>
            </a:lvl1pPr>
            <a:extLst/>
          </a:lstStyle>
          <a:p>
            <a:pPr>
              <a:defRPr/>
            </a:pPr>
            <a:fld id="{FB32857F-D669-46F7-967D-1419546FD30B}" type="datetime1">
              <a:rPr lang="en-US" smtClean="0"/>
              <a:t>4/30/2018</a:t>
            </a:fld>
            <a:endParaRPr lang="en-US" dirty="0"/>
          </a:p>
        </p:txBody>
      </p:sp>
      <p:sp>
        <p:nvSpPr>
          <p:cNvPr id="4" name="Footer Placeholder 3"/>
          <p:cNvSpPr>
            <a:spLocks noGrp="1"/>
          </p:cNvSpPr>
          <p:nvPr>
            <p:ph type="ftr" sz="quarter" idx="3"/>
          </p:nvPr>
        </p:nvSpPr>
        <p:spPr>
          <a:xfrm>
            <a:off x="609600" y="6557963"/>
            <a:ext cx="4876800" cy="228600"/>
          </a:xfrm>
          <a:prstGeom prst="rect">
            <a:avLst/>
          </a:prstGeom>
        </p:spPr>
        <p:txBody>
          <a:bodyPr vert="horz" tIns="0" bIns="0" anchor="b"/>
          <a:lstStyle>
            <a:lvl1pPr algn="r" eaLnBrk="1" fontAlgn="auto" latinLnBrk="0" hangingPunct="1">
              <a:spcBef>
                <a:spcPts val="0"/>
              </a:spcBef>
              <a:spcAft>
                <a:spcPts val="0"/>
              </a:spcAft>
              <a:defRPr kumimoji="0" sz="1000">
                <a:solidFill>
                  <a:schemeClr val="tx2"/>
                </a:solidFill>
                <a:latin typeface="+mn-lt"/>
              </a:defRPr>
            </a:lvl1pPr>
            <a:extLst/>
          </a:lstStyle>
          <a:p>
            <a:pPr>
              <a:defRPr/>
            </a:pPr>
            <a:endParaRPr lang="en-US"/>
          </a:p>
        </p:txBody>
      </p:sp>
      <p:pic>
        <p:nvPicPr>
          <p:cNvPr id="7" name="Picture 2" descr="C:\Users\kbormann\Desktop\KSDept.AgLogo_White-Gold_PMS.eps">
            <a:extLst>
              <a:ext uri="{FF2B5EF4-FFF2-40B4-BE49-F238E27FC236}">
                <a16:creationId xmlns:a16="http://schemas.microsoft.com/office/drawing/2014/main" id="{09F6CD41-5D1C-42A2-8DE9-CE49994AD46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315210" y="5261136"/>
            <a:ext cx="1591188" cy="93450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D884CF75-5C79-48A2-BF21-5E9967F2DC2A}"/>
              </a:ext>
            </a:extLst>
          </p:cNvPr>
          <p:cNvCxnSpPr/>
          <p:nvPr userDrawn="1"/>
        </p:nvCxnSpPr>
        <p:spPr>
          <a:xfrm>
            <a:off x="0" y="1519463"/>
            <a:ext cx="12192000" cy="1364"/>
          </a:xfrm>
          <a:prstGeom prst="line">
            <a:avLst/>
          </a:prstGeom>
          <a:ln>
            <a:solidFill>
              <a:srgbClr val="FEBC2C"/>
            </a:solidFill>
          </a:ln>
          <a:effectLst>
            <a:outerShdw blurRad="39000" dist="25400" dir="5400000" rotWithShape="0">
              <a:srgbClr val="002060">
                <a:alpha val="83000"/>
              </a:srgbClr>
            </a:outerShdw>
          </a:effectLst>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9A934947-4B8C-46C5-8597-10E420B5BFA9}"/>
              </a:ext>
            </a:extLst>
          </p:cNvPr>
          <p:cNvCxnSpPr/>
          <p:nvPr userDrawn="1"/>
        </p:nvCxnSpPr>
        <p:spPr>
          <a:xfrm>
            <a:off x="0" y="6370403"/>
            <a:ext cx="12192000" cy="1364"/>
          </a:xfrm>
          <a:prstGeom prst="line">
            <a:avLst/>
          </a:prstGeom>
          <a:ln>
            <a:solidFill>
              <a:srgbClr val="FEBC2C"/>
            </a:solidFill>
          </a:ln>
          <a:effectLst>
            <a:outerShdw blurRad="39000" dist="25400" dir="5400000" rotWithShape="0">
              <a:srgbClr val="002060">
                <a:alpha val="83000"/>
              </a:srgbClr>
            </a:outerShdw>
          </a:effectLst>
        </p:spPr>
        <p:style>
          <a:lnRef idx="3">
            <a:schemeClr val="accent5"/>
          </a:lnRef>
          <a:fillRef idx="0">
            <a:schemeClr val="accent5"/>
          </a:fillRef>
          <a:effectRef idx="2">
            <a:schemeClr val="accent5"/>
          </a:effectRef>
          <a:fontRef idx="minor">
            <a:schemeClr val="tx1"/>
          </a:fontRef>
        </p:style>
      </p:cxnSp>
      <p:sp>
        <p:nvSpPr>
          <p:cNvPr id="10" name="Slide Number Placeholder 5">
            <a:extLst>
              <a:ext uri="{FF2B5EF4-FFF2-40B4-BE49-F238E27FC236}">
                <a16:creationId xmlns:a16="http://schemas.microsoft.com/office/drawing/2014/main" id="{3F8DAD0A-CD47-4D2F-A9DD-A81A7B9C9166}"/>
              </a:ext>
            </a:extLst>
          </p:cNvPr>
          <p:cNvSpPr txBox="1">
            <a:spLocks/>
          </p:cNvSpPr>
          <p:nvPr userDrawn="1"/>
        </p:nvSpPr>
        <p:spPr>
          <a:xfrm>
            <a:off x="10820400" y="6477000"/>
            <a:ext cx="783167" cy="228600"/>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1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45151389-EBF8-49CC-AF04-B7BB4C68DD0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1" r:id="rId2"/>
    <p:sldLayoutId id="2147483699" r:id="rId3"/>
    <p:sldLayoutId id="2147483692" r:id="rId4"/>
    <p:sldLayoutId id="2147483693" r:id="rId5"/>
    <p:sldLayoutId id="2147483694" r:id="rId6"/>
    <p:sldLayoutId id="2147483695" r:id="rId7"/>
    <p:sldLayoutId id="2147483696" r:id="rId8"/>
    <p:sldLayoutId id="2147483700" r:id="rId9"/>
    <p:sldLayoutId id="2147483697" r:id="rId10"/>
    <p:sldLayoutId id="2147483701" r:id="rId11"/>
  </p:sldLayoutIdLst>
  <p:hf hdr="0" ftr="0" dt="0"/>
  <p:txStyles>
    <p:titleStyle>
      <a:lvl1pPr algn="l" rtl="0" eaLnBrk="0" fontAlgn="base" hangingPunct="0">
        <a:spcBef>
          <a:spcPct val="0"/>
        </a:spcBef>
        <a:spcAft>
          <a:spcPct val="0"/>
        </a:spcAft>
        <a:defRPr sz="4400" b="0" kern="1200" cap="all" baseline="0">
          <a:ln w="500">
            <a:noFill/>
          </a:ln>
          <a:solidFill>
            <a:schemeClr val="bg1"/>
          </a:solidFill>
          <a:latin typeface="+mj-lt"/>
          <a:ea typeface="+mj-ea"/>
          <a:cs typeface="Arial" pitchFamily="34" charset="0"/>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bg1"/>
        </a:buClr>
        <a:buSzPct val="73000"/>
        <a:buFont typeface="Arial" panose="020B0604020202020204" pitchFamily="34" charset="0"/>
        <a:buChar char="•"/>
        <a:defRPr sz="2800" kern="1200">
          <a:solidFill>
            <a:schemeClr val="bg1"/>
          </a:solidFill>
          <a:latin typeface="+mn-lt"/>
          <a:ea typeface="+mn-ea"/>
          <a:cs typeface="Arial" pitchFamily="34" charset="0"/>
        </a:defRPr>
      </a:lvl1pPr>
      <a:lvl2pPr marL="520700" indent="-228600" algn="l" rtl="0" eaLnBrk="0" fontAlgn="base" hangingPunct="0">
        <a:spcBef>
          <a:spcPts val="500"/>
        </a:spcBef>
        <a:spcAft>
          <a:spcPct val="0"/>
        </a:spcAft>
        <a:buClr>
          <a:schemeClr val="bg1"/>
        </a:buClr>
        <a:buSzPct val="80000"/>
        <a:buFont typeface="Arial" panose="020B0604020202020204" pitchFamily="34" charset="0"/>
        <a:buChar char="•"/>
        <a:defRPr sz="2400" kern="1200">
          <a:solidFill>
            <a:schemeClr val="bg1"/>
          </a:solidFill>
          <a:latin typeface="+mn-lt"/>
          <a:ea typeface="+mn-ea"/>
          <a:cs typeface="Arial" pitchFamily="34" charset="0"/>
        </a:defRPr>
      </a:lvl2pPr>
      <a:lvl3pPr marL="758825" indent="-228600" algn="l" rtl="0" eaLnBrk="0" fontAlgn="base" hangingPunct="0">
        <a:spcBef>
          <a:spcPts val="400"/>
        </a:spcBef>
        <a:spcAft>
          <a:spcPct val="0"/>
        </a:spcAft>
        <a:buClr>
          <a:schemeClr val="bg1"/>
        </a:buClr>
        <a:buSzPct val="60000"/>
        <a:buFont typeface="Arial" panose="020B0604020202020204" pitchFamily="34" charset="0"/>
        <a:buChar char="•"/>
        <a:defRPr sz="2400" kern="1200">
          <a:solidFill>
            <a:schemeClr val="bg1"/>
          </a:solidFill>
          <a:latin typeface="+mn-lt"/>
          <a:ea typeface="+mn-ea"/>
          <a:cs typeface="Arial" pitchFamily="34" charset="0"/>
        </a:defRPr>
      </a:lvl3pPr>
      <a:lvl4pPr marL="1004888" indent="-228600" algn="l" rtl="0" eaLnBrk="0" fontAlgn="base" hangingPunct="0">
        <a:spcBef>
          <a:spcPct val="20000"/>
        </a:spcBef>
        <a:spcAft>
          <a:spcPct val="0"/>
        </a:spcAft>
        <a:buClr>
          <a:schemeClr val="bg1"/>
        </a:buClr>
        <a:buSzPct val="80000"/>
        <a:buFont typeface="Arial" panose="020B0604020202020204" pitchFamily="34" charset="0"/>
        <a:buChar char="•"/>
        <a:defRPr sz="2400" kern="1200">
          <a:solidFill>
            <a:schemeClr val="bg1"/>
          </a:solidFill>
          <a:latin typeface="+mn-lt"/>
          <a:ea typeface="+mn-ea"/>
          <a:cs typeface="Arial" pitchFamily="34" charset="0"/>
        </a:defRPr>
      </a:lvl4pPr>
      <a:lvl5pPr marL="1279525" indent="-228600" algn="l" rtl="0" eaLnBrk="0" fontAlgn="base" hangingPunct="0">
        <a:spcBef>
          <a:spcPts val="400"/>
        </a:spcBef>
        <a:spcAft>
          <a:spcPct val="0"/>
        </a:spcAft>
        <a:buClr>
          <a:schemeClr val="bg1"/>
        </a:buClr>
        <a:buSzPct val="70000"/>
        <a:buFont typeface="Arial" panose="020B0604020202020204" pitchFamily="34" charset="0"/>
        <a:buChar char="•"/>
        <a:defRPr sz="2000" kern="1200">
          <a:solidFill>
            <a:schemeClr val="bg1"/>
          </a:solidFill>
          <a:latin typeface="+mn-lt"/>
          <a:ea typeface="+mn-ea"/>
          <a:cs typeface="Arial" pitchFamily="34" charset="0"/>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A39BD-78B3-4D96-8FE7-B2A9CBB52CDB}" type="datetime1">
              <a:rPr lang="en-US" smtClean="0"/>
              <a:t>4/30/2018</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9A8D3-5C01-4A1A-AF34-64943B30133F}" type="slidenum">
              <a:rPr lang="en-US" smtClean="0"/>
              <a:t>‹#›</a:t>
            </a:fld>
            <a:endParaRPr lang="en-US" dirty="0"/>
          </a:p>
        </p:txBody>
      </p:sp>
    </p:spTree>
    <p:extLst>
      <p:ext uri="{BB962C8B-B14F-4D97-AF65-F5344CB8AC3E}">
        <p14:creationId xmlns:p14="http://schemas.microsoft.com/office/powerpoint/2010/main" val="481547489"/>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Clr>
          <a:schemeClr val="tx1"/>
        </a:buClr>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Clr>
          <a:schemeClr val="tx1"/>
        </a:buClr>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Clr>
          <a:schemeClr val="tx1"/>
        </a:buClr>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Clr>
          <a:schemeClr val="tx1"/>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safetables.org/victim_wall/display.cfm?id=82" TargetMode="External"/><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hyperlink" Target="http://www.safetables.org/victim_wall/display.cfm?id=89" TargetMode="Externa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loretoenglish.wikispaces.com/Days+of+the+wee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diatribesandovations.com/2012/02/02/131-tue-ovation-amount-of-charitable-giving-increased-in-2011/dollar-and-donation-bo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joycescapade.com/2016/02/little-thumbs-up-march-2016-honey.html"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ommons.wikimedia.org/wiki/File:Market-sq-vendors-tn1.jpg"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shoutoutuk.org/2014/08/01/put-fun-fundraising-mag/" TargetMode="Externa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hyperlink" Target="http://ipkitten.blogspot.com/2010/05/letter-from-amerikat-i-trade-secrets.html" TargetMode="External"/><Relationship Id="rId5" Type="http://schemas.openxmlformats.org/officeDocument/2006/relationships/image" Target="../media/image24.wmf"/><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40.jpg"/><Relationship Id="rId18" Type="http://schemas.openxmlformats.org/officeDocument/2006/relationships/hyperlink" Target="http://www.flickr.com/photos/ebarney/6202073615/" TargetMode="External"/><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hyperlink" Target="http://oliveandruby.com/recipes/garlic-tarragon-oil" TargetMode="External"/><Relationship Id="rId17" Type="http://schemas.openxmlformats.org/officeDocument/2006/relationships/image" Target="../media/image42.jpg"/><Relationship Id="rId2" Type="http://schemas.openxmlformats.org/officeDocument/2006/relationships/notesSlide" Target="../notesSlides/notesSlide12.xml"/><Relationship Id="rId16" Type="http://schemas.openxmlformats.org/officeDocument/2006/relationships/hyperlink" Target="http://www.thenocturnallibrary.com/2013/07/day-7-of-apocalypse-misty-provencher.html" TargetMode="External"/><Relationship Id="rId1" Type="http://schemas.openxmlformats.org/officeDocument/2006/relationships/slideLayout" Target="../slideLayouts/slideLayout2.xml"/><Relationship Id="rId6" Type="http://schemas.openxmlformats.org/officeDocument/2006/relationships/image" Target="../media/image34.wmf"/><Relationship Id="rId11" Type="http://schemas.openxmlformats.org/officeDocument/2006/relationships/image" Target="../media/image39.jpg"/><Relationship Id="rId5" Type="http://schemas.openxmlformats.org/officeDocument/2006/relationships/image" Target="../media/image33.jpeg"/><Relationship Id="rId15" Type="http://schemas.openxmlformats.org/officeDocument/2006/relationships/image" Target="../media/image41.jpeg"/><Relationship Id="rId10" Type="http://schemas.openxmlformats.org/officeDocument/2006/relationships/image" Target="../media/image38.wmf"/><Relationship Id="rId4" Type="http://schemas.openxmlformats.org/officeDocument/2006/relationships/image" Target="../media/image32.wmf"/><Relationship Id="rId9" Type="http://schemas.openxmlformats.org/officeDocument/2006/relationships/image" Target="../media/image37.jpeg"/><Relationship Id="rId14" Type="http://schemas.openxmlformats.org/officeDocument/2006/relationships/hyperlink" Target="http://www.flickr.com/photos/14392159@N05/683655536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afiftabsh.com/2012/06/07/systems-thinking-understanding-the-complexity-of-our-world/"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hyperlink" Target="http://inmadom-myenglishclass.blogspot.com/2011/12/house-or-home-types-of-dwellings.html" TargetMode="External"/><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safetables.org/victim_wall/display.cfm?id=82"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safetables.org/victim_wall/display.cfm?id=8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bormann\Desktop\KSDept.AgLogo_White-Gold_PMS.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70" y="3703765"/>
            <a:ext cx="2093143" cy="122930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ctrTitle"/>
          </p:nvPr>
        </p:nvSpPr>
        <p:spPr>
          <a:xfrm>
            <a:off x="1831529" y="1447803"/>
            <a:ext cx="9144000" cy="2387600"/>
          </a:xfrm>
        </p:spPr>
        <p:txBody>
          <a:bodyPr>
            <a:normAutofit/>
          </a:bodyPr>
          <a:lstStyle/>
          <a:p>
            <a:r>
              <a:rPr lang="en-US" sz="5400" dirty="0"/>
              <a:t>Direct-to-Consumer Exempt Food Sales</a:t>
            </a:r>
          </a:p>
        </p:txBody>
      </p:sp>
      <p:sp>
        <p:nvSpPr>
          <p:cNvPr id="19" name="Subtitle 2"/>
          <p:cNvSpPr>
            <a:spLocks noGrp="1"/>
          </p:cNvSpPr>
          <p:nvPr>
            <p:ph type="subTitle" idx="1"/>
          </p:nvPr>
        </p:nvSpPr>
        <p:spPr>
          <a:xfrm>
            <a:off x="685800" y="5240441"/>
            <a:ext cx="11289793" cy="1324804"/>
          </a:xfrm>
        </p:spPr>
        <p:txBody>
          <a:bodyPr>
            <a:normAutofit/>
          </a:bodyPr>
          <a:lstStyle/>
          <a:p>
            <a:pPr algn="r"/>
            <a:r>
              <a:rPr lang="en-US" dirty="0"/>
              <a:t>Adam Inman, Assistant Program Manager, Food Safety and Lodging</a:t>
            </a:r>
          </a:p>
        </p:txBody>
      </p:sp>
      <p:cxnSp>
        <p:nvCxnSpPr>
          <p:cNvPr id="22" name="Straight Connector 21"/>
          <p:cNvCxnSpPr/>
          <p:nvPr/>
        </p:nvCxnSpPr>
        <p:spPr>
          <a:xfrm>
            <a:off x="0" y="5086755"/>
            <a:ext cx="12192000" cy="0"/>
          </a:xfrm>
          <a:prstGeom prst="line">
            <a:avLst/>
          </a:prstGeom>
          <a:ln>
            <a:solidFill>
              <a:srgbClr val="FEBC2C"/>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81867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609600" y="320676"/>
            <a:ext cx="10972800" cy="593725"/>
          </a:xfrm>
        </p:spPr>
        <p:txBody>
          <a:bodyPr>
            <a:noAutofit/>
          </a:bodyPr>
          <a:lstStyle/>
          <a:p>
            <a:pPr eaLnBrk="1" fontAlgn="auto" hangingPunct="1">
              <a:spcAft>
                <a:spcPts val="0"/>
              </a:spcAft>
              <a:defRPr/>
            </a:pPr>
            <a:r>
              <a:rPr lang="en-US" dirty="0"/>
              <a:t>Why do we have food safety requirements?</a:t>
            </a:r>
          </a:p>
        </p:txBody>
      </p:sp>
      <p:sp>
        <p:nvSpPr>
          <p:cNvPr id="10243" name="Rectangle 3"/>
          <p:cNvSpPr>
            <a:spLocks noGrp="1" noChangeArrowheads="1"/>
          </p:cNvSpPr>
          <p:nvPr>
            <p:ph type="body" idx="1"/>
          </p:nvPr>
        </p:nvSpPr>
        <p:spPr>
          <a:xfrm>
            <a:off x="609600" y="1554162"/>
            <a:ext cx="8610600" cy="4846638"/>
          </a:xfrm>
        </p:spPr>
        <p:txBody>
          <a:bodyPr/>
          <a:lstStyle/>
          <a:p>
            <a:pPr lvl="1"/>
            <a:r>
              <a:rPr lang="en-US" sz="3600" dirty="0"/>
              <a:t>That’s why!</a:t>
            </a:r>
          </a:p>
        </p:txBody>
      </p:sp>
      <p:pic>
        <p:nvPicPr>
          <p:cNvPr id="6" name="Picture 2" descr="Kyle">
            <a:hlinkClick r:id="rId3"/>
            <a:extLst>
              <a:ext uri="{FF2B5EF4-FFF2-40B4-BE49-F238E27FC236}">
                <a16:creationId xmlns:a16="http://schemas.microsoft.com/office/drawing/2014/main" id="{1E10DB9F-D1A1-49DF-A7D3-7316E27F48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592" y="2364580"/>
            <a:ext cx="902208" cy="1219200"/>
          </a:xfrm>
          <a:prstGeom prst="rect">
            <a:avLst/>
          </a:prstGeom>
          <a:noFill/>
        </p:spPr>
      </p:pic>
      <p:pic>
        <p:nvPicPr>
          <p:cNvPr id="7" name="Picture 4" descr="Shirley">
            <a:hlinkClick r:id="rId5"/>
            <a:extLst>
              <a:ext uri="{FF2B5EF4-FFF2-40B4-BE49-F238E27FC236}">
                <a16:creationId xmlns:a16="http://schemas.microsoft.com/office/drawing/2014/main" id="{F2ADEE2B-BE34-434C-8392-5923534D05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592" y="3773090"/>
            <a:ext cx="902208" cy="1219200"/>
          </a:xfrm>
          <a:prstGeom prst="rect">
            <a:avLst/>
          </a:prstGeom>
          <a:noFill/>
        </p:spPr>
      </p:pic>
      <p:pic>
        <p:nvPicPr>
          <p:cNvPr id="8" name="Picture 2">
            <a:extLst>
              <a:ext uri="{FF2B5EF4-FFF2-40B4-BE49-F238E27FC236}">
                <a16:creationId xmlns:a16="http://schemas.microsoft.com/office/drawing/2014/main" id="{9D9A4BBE-D123-4A4D-9671-7B33622169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000" y="2389980"/>
            <a:ext cx="2781300" cy="370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a16="http://schemas.microsoft.com/office/drawing/2014/main" id="{A8701822-9963-4311-91E1-380243C2E5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2717" y="236458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646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519463"/>
            <a:ext cx="12192000" cy="1364"/>
          </a:xfrm>
          <a:prstGeom prst="line">
            <a:avLst/>
          </a:prstGeom>
          <a:ln>
            <a:solidFill>
              <a:srgbClr val="FEBC2C"/>
            </a:solidFill>
          </a:ln>
        </p:spPr>
        <p:style>
          <a:lnRef idx="3">
            <a:schemeClr val="accent5"/>
          </a:lnRef>
          <a:fillRef idx="0">
            <a:schemeClr val="accent5"/>
          </a:fillRef>
          <a:effectRef idx="2">
            <a:schemeClr val="accent5"/>
          </a:effectRef>
          <a:fontRef idx="minor">
            <a:schemeClr val="tx1"/>
          </a:fontRef>
        </p:style>
      </p:cxnSp>
      <p:cxnSp>
        <p:nvCxnSpPr>
          <p:cNvPr id="23" name="Straight Connector 22"/>
          <p:cNvCxnSpPr/>
          <p:nvPr/>
        </p:nvCxnSpPr>
        <p:spPr>
          <a:xfrm>
            <a:off x="0" y="6370403"/>
            <a:ext cx="12192000" cy="1364"/>
          </a:xfrm>
          <a:prstGeom prst="line">
            <a:avLst/>
          </a:prstGeom>
          <a:ln>
            <a:solidFill>
              <a:srgbClr val="FEBC2C"/>
            </a:solidFill>
          </a:ln>
        </p:spPr>
        <p:style>
          <a:lnRef idx="3">
            <a:schemeClr val="accent5"/>
          </a:lnRef>
          <a:fillRef idx="0">
            <a:schemeClr val="accent5"/>
          </a:fillRef>
          <a:effectRef idx="2">
            <a:schemeClr val="accent5"/>
          </a:effectRef>
          <a:fontRef idx="minor">
            <a:schemeClr val="tx1"/>
          </a:fontRef>
        </p:style>
      </p:cxnSp>
      <p:sp>
        <p:nvSpPr>
          <p:cNvPr id="11" name="Title 1"/>
          <p:cNvSpPr>
            <a:spLocks noGrp="1"/>
          </p:cNvSpPr>
          <p:nvPr>
            <p:ph type="title"/>
          </p:nvPr>
        </p:nvSpPr>
        <p:spPr>
          <a:xfrm>
            <a:off x="685801" y="220749"/>
            <a:ext cx="10774364" cy="1325563"/>
          </a:xfrm>
        </p:spPr>
        <p:txBody>
          <a:bodyPr/>
          <a:lstStyle/>
          <a:p>
            <a:pPr algn="l"/>
            <a:r>
              <a:rPr lang="en-US" dirty="0"/>
              <a:t>Compliance Approach</a:t>
            </a:r>
          </a:p>
        </p:txBody>
      </p:sp>
      <p:sp>
        <p:nvSpPr>
          <p:cNvPr id="12" name="Content Placeholder 2"/>
          <p:cNvSpPr>
            <a:spLocks noGrp="1"/>
          </p:cNvSpPr>
          <p:nvPr>
            <p:ph idx="1"/>
          </p:nvPr>
        </p:nvSpPr>
        <p:spPr>
          <a:xfrm>
            <a:off x="685801" y="1622652"/>
            <a:ext cx="10667999" cy="4733701"/>
          </a:xfrm>
        </p:spPr>
        <p:txBody>
          <a:bodyPr>
            <a:normAutofit/>
          </a:bodyPr>
          <a:lstStyle/>
          <a:p>
            <a:pPr>
              <a:spcBef>
                <a:spcPts val="1200"/>
              </a:spcBef>
              <a:spcAft>
                <a:spcPts val="600"/>
              </a:spcAft>
            </a:pPr>
            <a:r>
              <a:rPr lang="en-US" sz="3200" dirty="0"/>
              <a:t>Educate, Warn, Enforce</a:t>
            </a:r>
          </a:p>
          <a:p>
            <a:pPr>
              <a:spcBef>
                <a:spcPts val="1200"/>
              </a:spcBef>
              <a:spcAft>
                <a:spcPts val="600"/>
              </a:spcAft>
            </a:pPr>
            <a:r>
              <a:rPr lang="en-US" sz="3200" dirty="0"/>
              <a:t>Evaluate systems</a:t>
            </a:r>
          </a:p>
          <a:p>
            <a:pPr>
              <a:spcBef>
                <a:spcPts val="1200"/>
              </a:spcBef>
              <a:spcAft>
                <a:spcPts val="600"/>
              </a:spcAft>
            </a:pPr>
            <a:r>
              <a:rPr lang="en-US" sz="3200" dirty="0"/>
              <a:t>Encourage dialogue before, during, and after inspection</a:t>
            </a:r>
          </a:p>
          <a:p>
            <a:endParaRPr lang="en-US" dirty="0"/>
          </a:p>
        </p:txBody>
      </p:sp>
      <p:pic>
        <p:nvPicPr>
          <p:cNvPr id="7" name="Picture 6">
            <a:extLst>
              <a:ext uri="{FF2B5EF4-FFF2-40B4-BE49-F238E27FC236}">
                <a16:creationId xmlns:a16="http://schemas.microsoft.com/office/drawing/2014/main" id="{8D546BEF-9E89-4D69-9191-AB1CCAD9A1D7}"/>
              </a:ext>
            </a:extLst>
          </p:cNvPr>
          <p:cNvPicPr>
            <a:picLocks noChangeAspect="1"/>
          </p:cNvPicPr>
          <p:nvPr/>
        </p:nvPicPr>
        <p:blipFill rotWithShape="1">
          <a:blip r:embed="rId3">
            <a:extLst>
              <a:ext uri="{28A0092B-C50C-407E-A947-70E740481C1C}">
                <a14:useLocalDpi xmlns:a14="http://schemas.microsoft.com/office/drawing/2010/main" val="0"/>
              </a:ext>
            </a:extLst>
          </a:blip>
          <a:srcRect t="13347"/>
          <a:stretch/>
        </p:blipFill>
        <p:spPr>
          <a:xfrm>
            <a:off x="9372600" y="93203"/>
            <a:ext cx="2609850" cy="3015349"/>
          </a:xfrm>
          <a:prstGeom prst="rect">
            <a:avLst/>
          </a:prstGeom>
        </p:spPr>
      </p:pic>
      <p:pic>
        <p:nvPicPr>
          <p:cNvPr id="9" name="Picture 8">
            <a:extLst>
              <a:ext uri="{FF2B5EF4-FFF2-40B4-BE49-F238E27FC236}">
                <a16:creationId xmlns:a16="http://schemas.microsoft.com/office/drawing/2014/main" id="{95EA2D0E-CCFB-4E51-8DC7-FD2AF1D97B86}"/>
              </a:ext>
            </a:extLst>
          </p:cNvPr>
          <p:cNvPicPr>
            <a:picLocks noChangeAspect="1"/>
          </p:cNvPicPr>
          <p:nvPr/>
        </p:nvPicPr>
        <p:blipFill rotWithShape="1">
          <a:blip r:embed="rId4">
            <a:extLst>
              <a:ext uri="{28A0092B-C50C-407E-A947-70E740481C1C}">
                <a14:useLocalDpi xmlns:a14="http://schemas.microsoft.com/office/drawing/2010/main" val="0"/>
              </a:ext>
            </a:extLst>
          </a:blip>
          <a:srcRect t="9544" r="21852" b="26666"/>
          <a:stretch/>
        </p:blipFill>
        <p:spPr>
          <a:xfrm>
            <a:off x="304800" y="3758666"/>
            <a:ext cx="2667000" cy="2902627"/>
          </a:xfrm>
          <a:prstGeom prst="rect">
            <a:avLst/>
          </a:prstGeom>
        </p:spPr>
      </p:pic>
    </p:spTree>
    <p:extLst>
      <p:ext uri="{BB962C8B-B14F-4D97-AF65-F5344CB8AC3E}">
        <p14:creationId xmlns:p14="http://schemas.microsoft.com/office/powerpoint/2010/main" val="2005596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609600" y="1600200"/>
            <a:ext cx="8305800" cy="4724400"/>
          </a:xfrm>
        </p:spPr>
        <p:txBody>
          <a:bodyPr/>
          <a:lstStyle/>
          <a:p>
            <a:pPr eaLnBrk="1" hangingPunct="1"/>
            <a:r>
              <a:rPr lang="en-US" sz="3200" dirty="0"/>
              <a:t>All of the laws and regulations can be found on the Kansas Department of Agriculture website</a:t>
            </a:r>
          </a:p>
          <a:p>
            <a:pPr lvl="1" eaLnBrk="1" hangingPunct="1"/>
            <a:r>
              <a:rPr lang="en-US" sz="3200" u="sng" dirty="0"/>
              <a:t>agriculture.ks.gov</a:t>
            </a:r>
            <a:r>
              <a:rPr lang="en-US" sz="3200" dirty="0"/>
              <a:t> </a:t>
            </a:r>
          </a:p>
          <a:p>
            <a:pPr lvl="2" eaLnBrk="1" hangingPunct="1"/>
            <a:r>
              <a:rPr lang="en-US" sz="2800" dirty="0"/>
              <a:t>Public Information  </a:t>
            </a:r>
          </a:p>
          <a:p>
            <a:pPr lvl="3" eaLnBrk="1" hangingPunct="1"/>
            <a:r>
              <a:rPr lang="en-US" sz="2800" dirty="0"/>
              <a:t>Statutes, Regulations and Guidance Documents</a:t>
            </a:r>
          </a:p>
          <a:p>
            <a:pPr lvl="4" eaLnBrk="1" hangingPunct="1"/>
            <a:r>
              <a:rPr lang="en-US" sz="2400" dirty="0"/>
              <a:t>Food Safety and Lodging</a:t>
            </a:r>
            <a:endParaRPr lang="en-US" sz="2800" dirty="0">
              <a:solidFill>
                <a:srgbClr val="0070C0"/>
              </a:solidFill>
            </a:endParaRPr>
          </a:p>
          <a:p>
            <a:pPr lvl="1" eaLnBrk="1" hangingPunct="1"/>
            <a:endParaRPr lang="en-US" sz="2800" dirty="0">
              <a:solidFill>
                <a:srgbClr val="0070C0"/>
              </a:solidFill>
            </a:endParaRPr>
          </a:p>
        </p:txBody>
      </p:sp>
      <p:sp>
        <p:nvSpPr>
          <p:cNvPr id="2" name="Title 1"/>
          <p:cNvSpPr>
            <a:spLocks noGrp="1"/>
          </p:cNvSpPr>
          <p:nvPr>
            <p:ph type="title"/>
          </p:nvPr>
        </p:nvSpPr>
        <p:spPr>
          <a:xfrm>
            <a:off x="609600" y="228600"/>
            <a:ext cx="8610600" cy="1143000"/>
          </a:xfrm>
        </p:spPr>
        <p:txBody>
          <a:bodyPr/>
          <a:lstStyle/>
          <a:p>
            <a:pPr eaLnBrk="1" fontAlgn="auto" hangingPunct="1">
              <a:spcAft>
                <a:spcPts val="0"/>
              </a:spcAft>
              <a:defRPr/>
            </a:pPr>
            <a:r>
              <a:rPr lang="en-US" dirty="0"/>
              <a:t>Laws and Regulations</a:t>
            </a:r>
          </a:p>
        </p:txBody>
      </p:sp>
      <p:pic>
        <p:nvPicPr>
          <p:cNvPr id="1028" name="Picture 4" descr="C:\Users\ainman\AppData\Local\Microsoft\Windows\Temporary Internet Files\Content.IE5\8UAKJIO8\MP9003877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0790" y="228600"/>
            <a:ext cx="2391665"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574D5D-290B-4B01-8CD1-181CFD241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419600"/>
            <a:ext cx="2895600" cy="17084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6"/>
            <a:ext cx="9652000" cy="1127124"/>
          </a:xfrm>
        </p:spPr>
        <p:txBody>
          <a:bodyPr/>
          <a:lstStyle/>
          <a:p>
            <a:r>
              <a:rPr lang="en-US" dirty="0"/>
              <a:t>Sampling Exemption</a:t>
            </a:r>
          </a:p>
        </p:txBody>
      </p:sp>
      <p:sp>
        <p:nvSpPr>
          <p:cNvPr id="3" name="Content Placeholder 2"/>
          <p:cNvSpPr>
            <a:spLocks noGrp="1"/>
          </p:cNvSpPr>
          <p:nvPr>
            <p:ph idx="1"/>
          </p:nvPr>
        </p:nvSpPr>
        <p:spPr/>
        <p:txBody>
          <a:bodyPr>
            <a:normAutofit fontScale="92500"/>
          </a:bodyPr>
          <a:lstStyle/>
          <a:p>
            <a:r>
              <a:rPr lang="en-US" sz="3200" dirty="0"/>
              <a:t>K.S.A. 65-689(d)(13) – No license for “A person who provides food samples, without charge, to promote, advertise or compliment the sale of food or associated equipment.”</a:t>
            </a:r>
          </a:p>
          <a:p>
            <a:r>
              <a:rPr lang="en-US" sz="3200" dirty="0"/>
              <a:t>K.S.A 65-656(cc) – ‘“Sample” means a small quantity of food and does not include a meal or entrée.’</a:t>
            </a:r>
          </a:p>
          <a:p>
            <a:r>
              <a:rPr lang="en-US" sz="3200" dirty="0"/>
              <a:t>Key Points:</a:t>
            </a:r>
          </a:p>
          <a:p>
            <a:pPr lvl="1"/>
            <a:r>
              <a:rPr lang="en-US" sz="2800" dirty="0"/>
              <a:t>Can’t charge for the sample</a:t>
            </a:r>
          </a:p>
          <a:p>
            <a:pPr lvl="1"/>
            <a:r>
              <a:rPr lang="en-US" sz="2800" dirty="0"/>
              <a:t>Must be a small amount of food</a:t>
            </a:r>
          </a:p>
          <a:p>
            <a:pPr lvl="1"/>
            <a:r>
              <a:rPr lang="en-US" sz="2800" dirty="0"/>
              <a:t>Must follow K.A.R. 4-28-33 sanitation/hygiene regulations</a:t>
            </a:r>
          </a:p>
        </p:txBody>
      </p:sp>
      <p:pic>
        <p:nvPicPr>
          <p:cNvPr id="5" name="Picture 4">
            <a:extLst>
              <a:ext uri="{FF2B5EF4-FFF2-40B4-BE49-F238E27FC236}">
                <a16:creationId xmlns:a16="http://schemas.microsoft.com/office/drawing/2014/main" id="{9A8EF6F9-4412-49D9-ABCB-591542605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400" y="110067"/>
            <a:ext cx="2413000" cy="1608667"/>
          </a:xfrm>
          <a:prstGeom prst="rect">
            <a:avLst/>
          </a:prstGeom>
        </p:spPr>
      </p:pic>
    </p:spTree>
    <p:extLst>
      <p:ext uri="{BB962C8B-B14F-4D97-AF65-F5344CB8AC3E}">
        <p14:creationId xmlns:p14="http://schemas.microsoft.com/office/powerpoint/2010/main" val="1689126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Six-day Exemption</a:t>
            </a:r>
          </a:p>
        </p:txBody>
      </p:sp>
      <p:sp>
        <p:nvSpPr>
          <p:cNvPr id="3" name="Content Placeholder 2"/>
          <p:cNvSpPr>
            <a:spLocks noGrp="1"/>
          </p:cNvSpPr>
          <p:nvPr>
            <p:ph idx="1"/>
          </p:nvPr>
        </p:nvSpPr>
        <p:spPr/>
        <p:txBody>
          <a:bodyPr/>
          <a:lstStyle/>
          <a:p>
            <a:r>
              <a:rPr lang="en-US" sz="3200" dirty="0"/>
              <a:t>K.S.A. 65-689(d)(6) – No license for “A person operating a food establishment for less than seven days in any calendar year”</a:t>
            </a:r>
          </a:p>
          <a:p>
            <a:r>
              <a:rPr lang="en-US" sz="3200" dirty="0"/>
              <a:t>Key Points:</a:t>
            </a:r>
          </a:p>
          <a:p>
            <a:pPr lvl="1"/>
            <a:r>
              <a:rPr lang="en-US" sz="2800" dirty="0"/>
              <a:t>Must be 6 or fewer days in a year</a:t>
            </a:r>
          </a:p>
          <a:p>
            <a:pPr lvl="1"/>
            <a:r>
              <a:rPr lang="en-US" sz="2800" dirty="0"/>
              <a:t>“Person” includes partnerships</a:t>
            </a:r>
          </a:p>
          <a:p>
            <a:pPr lvl="1"/>
            <a:r>
              <a:rPr lang="en-US" sz="2800" dirty="0"/>
              <a:t>Must follow K.A.R. 4-28-33 sanitation/hygiene regulations</a:t>
            </a:r>
          </a:p>
          <a:p>
            <a:pPr lvl="1"/>
            <a:r>
              <a:rPr lang="en-US" sz="2800" dirty="0"/>
              <a:t>No wholesale/further distribution-only to the end consumer</a:t>
            </a:r>
          </a:p>
        </p:txBody>
      </p:sp>
      <p:pic>
        <p:nvPicPr>
          <p:cNvPr id="8" name="Picture 7">
            <a:extLst>
              <a:ext uri="{FF2B5EF4-FFF2-40B4-BE49-F238E27FC236}">
                <a16:creationId xmlns:a16="http://schemas.microsoft.com/office/drawing/2014/main" id="{B35AD354-7B4C-4DD3-A084-54896CBC7A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15600" y="2931344"/>
            <a:ext cx="1429512" cy="1969226"/>
          </a:xfrm>
          <a:prstGeom prst="rect">
            <a:avLst/>
          </a:prstGeom>
        </p:spPr>
      </p:pic>
    </p:spTree>
    <p:extLst>
      <p:ext uri="{BB962C8B-B14F-4D97-AF65-F5344CB8AC3E}">
        <p14:creationId xmlns:p14="http://schemas.microsoft.com/office/powerpoint/2010/main" val="867377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Fundraising Exemption</a:t>
            </a:r>
          </a:p>
        </p:txBody>
      </p:sp>
      <p:sp>
        <p:nvSpPr>
          <p:cNvPr id="3" name="Content Placeholder 2"/>
          <p:cNvSpPr>
            <a:spLocks noGrp="1"/>
          </p:cNvSpPr>
          <p:nvPr>
            <p:ph idx="1"/>
          </p:nvPr>
        </p:nvSpPr>
        <p:spPr/>
        <p:txBody>
          <a:bodyPr/>
          <a:lstStyle/>
          <a:p>
            <a:r>
              <a:rPr lang="en-US" sz="3200" dirty="0"/>
              <a:t>K.S.A. 65-689(d)(7) – No license for “A person who prepares, serves, or sells food for the sole purpose of soliciting funds to be used for community or humanitarian purposes or educational or youth activities.”</a:t>
            </a:r>
          </a:p>
          <a:p>
            <a:r>
              <a:rPr lang="en-US" sz="3200" dirty="0"/>
              <a:t>Key Points:</a:t>
            </a:r>
          </a:p>
          <a:p>
            <a:pPr lvl="1"/>
            <a:r>
              <a:rPr lang="en-US" sz="2800" dirty="0"/>
              <a:t>No limit on days</a:t>
            </a:r>
          </a:p>
          <a:p>
            <a:pPr lvl="1"/>
            <a:r>
              <a:rPr lang="en-US" sz="2800" dirty="0"/>
              <a:t>K.A.R. 4-28-34 defines terms and prohibits using funds to compensate food workers</a:t>
            </a:r>
          </a:p>
          <a:p>
            <a:pPr lvl="1"/>
            <a:r>
              <a:rPr lang="en-US" sz="2800" dirty="0"/>
              <a:t>Must follow K.A.R. 4-28-33 sanitation/hygiene regulations</a:t>
            </a:r>
          </a:p>
        </p:txBody>
      </p:sp>
      <p:pic>
        <p:nvPicPr>
          <p:cNvPr id="5" name="Picture 4">
            <a:extLst>
              <a:ext uri="{FF2B5EF4-FFF2-40B4-BE49-F238E27FC236}">
                <a16:creationId xmlns:a16="http://schemas.microsoft.com/office/drawing/2014/main" id="{CB97F482-D2C4-40C5-8ACF-3E8E304EBD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70849" y="80328"/>
            <a:ext cx="2344951" cy="1555944"/>
          </a:xfrm>
          <a:prstGeom prst="rect">
            <a:avLst/>
          </a:prstGeom>
        </p:spPr>
      </p:pic>
    </p:spTree>
    <p:extLst>
      <p:ext uri="{BB962C8B-B14F-4D97-AF65-F5344CB8AC3E}">
        <p14:creationId xmlns:p14="http://schemas.microsoft.com/office/powerpoint/2010/main" val="3345422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Honey Exemption</a:t>
            </a:r>
          </a:p>
        </p:txBody>
      </p:sp>
      <p:sp>
        <p:nvSpPr>
          <p:cNvPr id="3" name="Content Placeholder 2"/>
          <p:cNvSpPr>
            <a:spLocks noGrp="1"/>
          </p:cNvSpPr>
          <p:nvPr>
            <p:ph idx="1"/>
          </p:nvPr>
        </p:nvSpPr>
        <p:spPr/>
        <p:txBody>
          <a:bodyPr>
            <a:normAutofit/>
          </a:bodyPr>
          <a:lstStyle/>
          <a:p>
            <a:r>
              <a:rPr lang="en-US" dirty="0">
                <a:latin typeface="Arial" pitchFamily="34" charset="0"/>
                <a:cs typeface="Arial" pitchFamily="34" charset="0"/>
              </a:rPr>
              <a:t>KSA 65-656(w) ‘‘Food processing plant’’ does not include any operation or individual beekeeper that produces and distributes honey to other business entities if the producer does not process the honey beyond extraction from the comb. </a:t>
            </a:r>
          </a:p>
          <a:p>
            <a:r>
              <a:rPr lang="en-US" dirty="0">
                <a:latin typeface="Arial" pitchFamily="34" charset="0"/>
                <a:cs typeface="Arial" pitchFamily="34" charset="0"/>
              </a:rPr>
              <a:t>KSA 65-689(d)(4) No license for “A person who produces food for distribution directly to the end consumer, if such food does not require time and temperature control for safety or specialized processing, as determined by the secretary.”</a:t>
            </a:r>
            <a:r>
              <a:rPr lang="en-US" dirty="0"/>
              <a:t> </a:t>
            </a:r>
          </a:p>
        </p:txBody>
      </p:sp>
      <p:pic>
        <p:nvPicPr>
          <p:cNvPr id="5" name="Picture 4">
            <a:extLst>
              <a:ext uri="{FF2B5EF4-FFF2-40B4-BE49-F238E27FC236}">
                <a16:creationId xmlns:a16="http://schemas.microsoft.com/office/drawing/2014/main" id="{B754B3D3-9C31-4E1A-AF5E-CAFA930DFB1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53600" y="156210"/>
            <a:ext cx="2286000" cy="1520190"/>
          </a:xfrm>
          <a:prstGeom prst="rect">
            <a:avLst/>
          </a:prstGeom>
        </p:spPr>
      </p:pic>
    </p:spTree>
    <p:extLst>
      <p:ext uri="{BB962C8B-B14F-4D97-AF65-F5344CB8AC3E}">
        <p14:creationId xmlns:p14="http://schemas.microsoft.com/office/powerpoint/2010/main" val="63113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Direct-to-Consumer (D2C)Exemption</a:t>
            </a:r>
          </a:p>
        </p:txBody>
      </p:sp>
      <p:sp>
        <p:nvSpPr>
          <p:cNvPr id="3" name="Content Placeholder 2"/>
          <p:cNvSpPr>
            <a:spLocks noGrp="1"/>
          </p:cNvSpPr>
          <p:nvPr>
            <p:ph idx="1"/>
          </p:nvPr>
        </p:nvSpPr>
        <p:spPr>
          <a:xfrm>
            <a:off x="685800" y="1600201"/>
            <a:ext cx="10058400" cy="4724400"/>
          </a:xfrm>
        </p:spPr>
        <p:txBody>
          <a:bodyPr>
            <a:normAutofit/>
          </a:bodyPr>
          <a:lstStyle/>
          <a:p>
            <a:r>
              <a:rPr lang="en-US" sz="3200" dirty="0"/>
              <a:t>K.S.A. 65-689(d)(6) – No license for “A person who produces food for distribution directly to the end consumer, if such food does not require time and temperature control for safety or specialized processing, as determined by the secretary.”</a:t>
            </a:r>
          </a:p>
          <a:p>
            <a:r>
              <a:rPr lang="en-US" sz="3200" dirty="0"/>
              <a:t>Key Points:</a:t>
            </a:r>
          </a:p>
          <a:p>
            <a:pPr lvl="1"/>
            <a:r>
              <a:rPr lang="en-US" sz="2800" dirty="0"/>
              <a:t>No specialized processing</a:t>
            </a:r>
          </a:p>
          <a:p>
            <a:pPr lvl="1"/>
            <a:r>
              <a:rPr lang="en-US" sz="2800" dirty="0"/>
              <a:t>Must follow K.A.R. 4-28-33 sanitation/hygiene regulations</a:t>
            </a:r>
          </a:p>
          <a:p>
            <a:pPr lvl="1"/>
            <a:r>
              <a:rPr lang="en-US" sz="2800" dirty="0"/>
              <a:t>No wholesale/further distribution-only to the end consumer</a:t>
            </a:r>
          </a:p>
        </p:txBody>
      </p:sp>
      <p:pic>
        <p:nvPicPr>
          <p:cNvPr id="5" name="Picture 4">
            <a:extLst>
              <a:ext uri="{FF2B5EF4-FFF2-40B4-BE49-F238E27FC236}">
                <a16:creationId xmlns:a16="http://schemas.microsoft.com/office/drawing/2014/main" id="{1183B53E-3E9A-4E7A-8CA2-08BD1122876A}"/>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35"/>
          <a:stretch/>
        </p:blipFill>
        <p:spPr>
          <a:xfrm>
            <a:off x="9379614" y="152400"/>
            <a:ext cx="2729171" cy="1295400"/>
          </a:xfrm>
          <a:prstGeom prst="rect">
            <a:avLst/>
          </a:prstGeom>
        </p:spPr>
      </p:pic>
    </p:spTree>
    <p:extLst>
      <p:ext uri="{BB962C8B-B14F-4D97-AF65-F5344CB8AC3E}">
        <p14:creationId xmlns:p14="http://schemas.microsoft.com/office/powerpoint/2010/main" val="3212847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8610600" cy="1143000"/>
          </a:xfrm>
        </p:spPr>
        <p:txBody>
          <a:bodyPr/>
          <a:lstStyle/>
          <a:p>
            <a:pPr eaLnBrk="1" fontAlgn="auto" hangingPunct="1">
              <a:spcAft>
                <a:spcPts val="0"/>
              </a:spcAft>
              <a:defRPr/>
            </a:pPr>
            <a:r>
              <a:rPr lang="en-US" dirty="0"/>
              <a:t>D2C Food Sales</a:t>
            </a:r>
          </a:p>
        </p:txBody>
      </p:sp>
      <p:sp>
        <p:nvSpPr>
          <p:cNvPr id="8195" name="Content Placeholder 2"/>
          <p:cNvSpPr>
            <a:spLocks noGrp="1"/>
          </p:cNvSpPr>
          <p:nvPr>
            <p:ph idx="1"/>
          </p:nvPr>
        </p:nvSpPr>
        <p:spPr>
          <a:xfrm>
            <a:off x="685800" y="1600200"/>
            <a:ext cx="8305800" cy="4724400"/>
          </a:xfrm>
        </p:spPr>
        <p:txBody>
          <a:bodyPr/>
          <a:lstStyle/>
          <a:p>
            <a:pPr eaLnBrk="1" hangingPunct="1"/>
            <a:r>
              <a:rPr lang="en-US" sz="3500" dirty="0"/>
              <a:t>What types of foods </a:t>
            </a:r>
            <a:r>
              <a:rPr lang="en-US" sz="3500" u="sng" dirty="0"/>
              <a:t>can</a:t>
            </a:r>
            <a:r>
              <a:rPr lang="en-US" sz="3500" dirty="0"/>
              <a:t> be prepared in a home kitchen and then sold without a license?</a:t>
            </a:r>
          </a:p>
          <a:p>
            <a:pPr lvl="1" eaLnBrk="1" hangingPunct="1"/>
            <a:r>
              <a:rPr lang="en-US" sz="2700" dirty="0"/>
              <a:t>Foods that do not require temperature control for safety (non-PHF/TCS) </a:t>
            </a:r>
            <a:r>
              <a:rPr lang="en-US" sz="2700" u="sng" dirty="0"/>
              <a:t>or</a:t>
            </a:r>
            <a:r>
              <a:rPr lang="en-US" sz="2700" dirty="0"/>
              <a:t> specialized processing</a:t>
            </a:r>
          </a:p>
          <a:p>
            <a:pPr lvl="2" eaLnBrk="1" hangingPunct="1"/>
            <a:r>
              <a:rPr lang="en-US" sz="2400" dirty="0"/>
              <a:t>Baked goods*, candy, jelly*, etc. </a:t>
            </a:r>
          </a:p>
          <a:p>
            <a:pPr marL="776288" lvl="3" indent="0" eaLnBrk="1" hangingPunct="1">
              <a:buNone/>
            </a:pPr>
            <a:r>
              <a:rPr lang="en-US" sz="2400" dirty="0"/>
              <a:t>*not all are exempt</a:t>
            </a:r>
          </a:p>
          <a:p>
            <a:pPr lvl="2" eaLnBrk="1" hangingPunct="1"/>
            <a:r>
              <a:rPr lang="en-US" sz="2400" dirty="0"/>
              <a:t>Fresh, uncut produce</a:t>
            </a:r>
          </a:p>
          <a:p>
            <a:pPr lvl="2" eaLnBrk="1" hangingPunct="1"/>
            <a:r>
              <a:rPr lang="en-US" sz="2400" dirty="0"/>
              <a:t>Others-may have to ask</a:t>
            </a:r>
          </a:p>
          <a:p>
            <a:pPr lvl="1" eaLnBrk="1" hangingPunct="1"/>
            <a:r>
              <a:rPr lang="en-US" sz="2700" dirty="0"/>
              <a:t>Sold only to the end consumer</a:t>
            </a:r>
          </a:p>
        </p:txBody>
      </p:sp>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09067" y="2300697"/>
            <a:ext cx="2854333" cy="239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66F47666-E1D0-4E56-9F69-A49D120017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20200" y="228600"/>
            <a:ext cx="2773640" cy="18932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1981200" y="274638"/>
            <a:ext cx="8229600" cy="487362"/>
          </a:xfrm>
        </p:spPr>
        <p:txBody>
          <a:bodyPr>
            <a:normAutofit fontScale="90000"/>
          </a:bodyPr>
          <a:lstStyle/>
          <a:p>
            <a:endParaRPr lang="en-US" sz="4000"/>
          </a:p>
        </p:txBody>
      </p:sp>
      <p:pic>
        <p:nvPicPr>
          <p:cNvPr id="6149" name="Picture 5" descr="j042289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700" y="3178176"/>
            <a:ext cx="2106500" cy="1698624"/>
          </a:xfrm>
          <a:prstGeom prst="rect">
            <a:avLst/>
          </a:prstGeom>
          <a:noFill/>
        </p:spPr>
      </p:pic>
      <p:pic>
        <p:nvPicPr>
          <p:cNvPr id="6150" name="Picture 6"/>
          <p:cNvPicPr>
            <a:picLocks noGrp="1" noChangeAspect="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3962400" y="4267200"/>
            <a:ext cx="1219200" cy="1219200"/>
          </a:xfrm>
          <a:noFill/>
          <a:ln/>
        </p:spPr>
      </p:pic>
      <p:pic>
        <p:nvPicPr>
          <p:cNvPr id="6151" name="Picture 7" descr="j023766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1" y="2438400"/>
            <a:ext cx="1852613" cy="1555750"/>
          </a:xfrm>
          <a:prstGeom prst="rect">
            <a:avLst/>
          </a:prstGeom>
          <a:noFill/>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5181600"/>
            <a:ext cx="2209800" cy="1479550"/>
          </a:xfrm>
          <a:prstGeom prst="rect">
            <a:avLst/>
          </a:prstGeom>
          <a:noFill/>
          <a:ln w="9525">
            <a:noFill/>
            <a:miter lim="800000"/>
            <a:headEnd/>
            <a:tailEnd/>
          </a:ln>
          <a:effectLst/>
        </p:spPr>
      </p:pic>
      <p:pic>
        <p:nvPicPr>
          <p:cNvPr id="6153" name="Picture 9" descr="j0411017[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228601"/>
            <a:ext cx="2147888" cy="1985963"/>
          </a:xfrm>
          <a:prstGeom prst="rect">
            <a:avLst/>
          </a:prstGeom>
          <a:noFill/>
        </p:spPr>
      </p:pic>
      <p:pic>
        <p:nvPicPr>
          <p:cNvPr id="6159" name="Picture 15" descr="j011229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0400" y="2321424"/>
            <a:ext cx="2641600" cy="2657475"/>
          </a:xfrm>
          <a:prstGeom prst="rect">
            <a:avLst/>
          </a:prstGeom>
          <a:noFill/>
        </p:spPr>
      </p:pic>
      <p:pic>
        <p:nvPicPr>
          <p:cNvPr id="6160" name="Picture 16" descr="j039652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8800" y="304801"/>
            <a:ext cx="2743200" cy="2112963"/>
          </a:xfrm>
          <a:prstGeom prst="rect">
            <a:avLst/>
          </a:prstGeom>
          <a:noFill/>
        </p:spPr>
      </p:pic>
      <p:pic>
        <p:nvPicPr>
          <p:cNvPr id="3" name="Picture 2">
            <a:extLst>
              <a:ext uri="{FF2B5EF4-FFF2-40B4-BE49-F238E27FC236}">
                <a16:creationId xmlns:a16="http://schemas.microsoft.com/office/drawing/2014/main" id="{65925E5C-F801-4E8A-8C83-7A34CF0C07F5}"/>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701088" y="204097"/>
            <a:ext cx="3176586" cy="23143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08A5-560D-44D6-BA46-5A762BB60066}"/>
              </a:ext>
            </a:extLst>
          </p:cNvPr>
          <p:cNvSpPr>
            <a:spLocks noGrp="1"/>
          </p:cNvSpPr>
          <p:nvPr>
            <p:ph type="title"/>
          </p:nvPr>
        </p:nvSpPr>
        <p:spPr/>
        <p:txBody>
          <a:bodyPr/>
          <a:lstStyle/>
          <a:p>
            <a:pPr algn="l"/>
            <a:r>
              <a:rPr lang="en-US" dirty="0"/>
              <a:t>Today we’re going to talk about…</a:t>
            </a:r>
          </a:p>
        </p:txBody>
      </p:sp>
      <p:sp>
        <p:nvSpPr>
          <p:cNvPr id="3" name="Content Placeholder 2">
            <a:extLst>
              <a:ext uri="{FF2B5EF4-FFF2-40B4-BE49-F238E27FC236}">
                <a16:creationId xmlns:a16="http://schemas.microsoft.com/office/drawing/2014/main" id="{702E9DD6-90B6-4B8D-B73E-17F6137FB656}"/>
              </a:ext>
            </a:extLst>
          </p:cNvPr>
          <p:cNvSpPr>
            <a:spLocks noGrp="1"/>
          </p:cNvSpPr>
          <p:nvPr>
            <p:ph idx="1"/>
          </p:nvPr>
        </p:nvSpPr>
        <p:spPr/>
        <p:txBody>
          <a:bodyPr>
            <a:normAutofit fontScale="92500" lnSpcReduction="20000"/>
          </a:bodyPr>
          <a:lstStyle/>
          <a:p>
            <a:r>
              <a:rPr lang="en-US" dirty="0"/>
              <a:t>Why There are Food Safety Requirements</a:t>
            </a:r>
          </a:p>
          <a:p>
            <a:r>
              <a:rPr lang="en-US" dirty="0"/>
              <a:t>KDA – FSL’s Compliance Approach</a:t>
            </a:r>
          </a:p>
          <a:p>
            <a:r>
              <a:rPr lang="en-US" dirty="0"/>
              <a:t>Laws and Regulations</a:t>
            </a:r>
          </a:p>
          <a:p>
            <a:r>
              <a:rPr lang="en-US" dirty="0"/>
              <a:t>Exemptions</a:t>
            </a:r>
          </a:p>
          <a:p>
            <a:r>
              <a:rPr lang="en-US" dirty="0"/>
              <a:t>Food Safety for Exempt Operations</a:t>
            </a:r>
          </a:p>
          <a:p>
            <a:r>
              <a:rPr lang="en-US" dirty="0"/>
              <a:t>Licenses</a:t>
            </a:r>
          </a:p>
          <a:p>
            <a:r>
              <a:rPr lang="en-US" dirty="0"/>
              <a:t>Egg Sales</a:t>
            </a:r>
          </a:p>
          <a:p>
            <a:r>
              <a:rPr lang="en-US" dirty="0"/>
              <a:t>Pop Quizzes!</a:t>
            </a:r>
          </a:p>
          <a:p>
            <a:r>
              <a:rPr lang="en-US" dirty="0"/>
              <a:t>Fun Photos</a:t>
            </a:r>
          </a:p>
          <a:p>
            <a:endParaRPr lang="en-US" dirty="0"/>
          </a:p>
          <a:p>
            <a:endParaRPr lang="en-US" dirty="0"/>
          </a:p>
        </p:txBody>
      </p:sp>
      <p:sp>
        <p:nvSpPr>
          <p:cNvPr id="4" name="Slide Number Placeholder 3">
            <a:extLst>
              <a:ext uri="{FF2B5EF4-FFF2-40B4-BE49-F238E27FC236}">
                <a16:creationId xmlns:a16="http://schemas.microsoft.com/office/drawing/2014/main" id="{03DEE2CA-291C-4AC7-84AE-239EAFB244AB}"/>
              </a:ext>
            </a:extLst>
          </p:cNvPr>
          <p:cNvSpPr>
            <a:spLocks noGrp="1"/>
          </p:cNvSpPr>
          <p:nvPr>
            <p:ph type="sldNum" sz="quarter" idx="12"/>
          </p:nvPr>
        </p:nvSpPr>
        <p:spPr/>
        <p:txBody>
          <a:bodyPr/>
          <a:lstStyle/>
          <a:p>
            <a:fld id="{2639A8D3-5C01-4A1A-AF34-64943B30133F}" type="slidenum">
              <a:rPr lang="en-US" smtClean="0"/>
              <a:t>2</a:t>
            </a:fld>
            <a:endParaRPr lang="en-US" dirty="0"/>
          </a:p>
        </p:txBody>
      </p:sp>
    </p:spTree>
    <p:extLst>
      <p:ext uri="{BB962C8B-B14F-4D97-AF65-F5344CB8AC3E}">
        <p14:creationId xmlns:p14="http://schemas.microsoft.com/office/powerpoint/2010/main" val="232549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8610600" cy="1143000"/>
          </a:xfrm>
        </p:spPr>
        <p:txBody>
          <a:bodyPr/>
          <a:lstStyle/>
          <a:p>
            <a:pPr eaLnBrk="1" fontAlgn="auto" hangingPunct="1">
              <a:spcAft>
                <a:spcPts val="0"/>
              </a:spcAft>
              <a:defRPr/>
            </a:pPr>
            <a:r>
              <a:rPr lang="en-US" dirty="0"/>
              <a:t>D2C Food Sales</a:t>
            </a:r>
          </a:p>
        </p:txBody>
      </p:sp>
      <p:sp>
        <p:nvSpPr>
          <p:cNvPr id="9219" name="Content Placeholder 2"/>
          <p:cNvSpPr>
            <a:spLocks noGrp="1"/>
          </p:cNvSpPr>
          <p:nvPr>
            <p:ph idx="1"/>
          </p:nvPr>
        </p:nvSpPr>
        <p:spPr/>
        <p:txBody>
          <a:bodyPr>
            <a:normAutofit fontScale="85000" lnSpcReduction="10000"/>
          </a:bodyPr>
          <a:lstStyle/>
          <a:p>
            <a:pPr eaLnBrk="1" hangingPunct="1"/>
            <a:r>
              <a:rPr lang="en-US" sz="4400" dirty="0"/>
              <a:t>What types of foods </a:t>
            </a:r>
            <a:r>
              <a:rPr lang="en-US" sz="4400" u="sng" dirty="0"/>
              <a:t>cannot</a:t>
            </a:r>
            <a:r>
              <a:rPr lang="en-US" sz="4400" dirty="0"/>
              <a:t> be prepared in a home kitchen and then sold without a license?</a:t>
            </a:r>
          </a:p>
          <a:p>
            <a:pPr lvl="1" eaLnBrk="1" hangingPunct="1"/>
            <a:r>
              <a:rPr lang="en-US" sz="3600" dirty="0"/>
              <a:t>Foods that require temperature control for safety (PHF/TCS) </a:t>
            </a:r>
            <a:r>
              <a:rPr lang="en-US" sz="3600" u="sng" dirty="0"/>
              <a:t>or</a:t>
            </a:r>
            <a:r>
              <a:rPr lang="en-US" sz="3600" dirty="0"/>
              <a:t> specialized processing</a:t>
            </a:r>
          </a:p>
          <a:p>
            <a:pPr lvl="2" eaLnBrk="1" hangingPunct="1"/>
            <a:r>
              <a:rPr lang="en-US" sz="3600" dirty="0"/>
              <a:t>Cream pies, cheesecakes, salsas, BBQ sauce, cut produce, meats, sprouts, pickles, canned vegetables, etc.</a:t>
            </a:r>
          </a:p>
          <a:p>
            <a:pPr lvl="1" eaLnBrk="1" hangingPunct="1"/>
            <a:r>
              <a:rPr lang="en-US" sz="3600" dirty="0"/>
              <a:t>Cannot be sold to end consumer or to another person for resale</a:t>
            </a:r>
          </a:p>
        </p:txBody>
      </p:sp>
      <p:pic>
        <p:nvPicPr>
          <p:cNvPr id="4" name="Picture 3">
            <a:extLst>
              <a:ext uri="{FF2B5EF4-FFF2-40B4-BE49-F238E27FC236}">
                <a16:creationId xmlns:a16="http://schemas.microsoft.com/office/drawing/2014/main" id="{DE99D784-6C65-459E-9D11-6EA62E669645}"/>
              </a:ext>
            </a:extLst>
          </p:cNvPr>
          <p:cNvPicPr>
            <a:picLocks noChangeAspect="1"/>
          </p:cNvPicPr>
          <p:nvPr/>
        </p:nvPicPr>
        <p:blipFill>
          <a:blip r:embed="rId2"/>
          <a:stretch>
            <a:fillRect/>
          </a:stretch>
        </p:blipFill>
        <p:spPr>
          <a:xfrm>
            <a:off x="8839200" y="79606"/>
            <a:ext cx="3201442" cy="1470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632252"/>
            <a:ext cx="2438400" cy="1625600"/>
          </a:xfrm>
          <a:prstGeom prst="rect">
            <a:avLst/>
          </a:prstGeom>
          <a:noFill/>
          <a:ln w="9525">
            <a:noFill/>
            <a:miter lim="800000"/>
            <a:headEnd/>
            <a:tailEnd/>
          </a:ln>
          <a:effectLst/>
        </p:spPr>
      </p:pic>
      <p:pic>
        <p:nvPicPr>
          <p:cNvPr id="14341" name="Picture 5" descr="j043546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118220" y="22226"/>
            <a:ext cx="1568450" cy="1676400"/>
          </a:xfrm>
          <a:prstGeom prst="rect">
            <a:avLst/>
          </a:prstGeom>
          <a:noFill/>
        </p:spPr>
      </p:pic>
      <p:pic>
        <p:nvPicPr>
          <p:cNvPr id="1434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295" y="253409"/>
            <a:ext cx="1752600" cy="1703388"/>
          </a:xfrm>
          <a:prstGeom prst="rect">
            <a:avLst/>
          </a:prstGeom>
          <a:noFill/>
          <a:ln w="9525">
            <a:noFill/>
            <a:miter lim="800000"/>
            <a:headEnd/>
            <a:tailEnd/>
          </a:ln>
          <a:effectLst/>
        </p:spPr>
      </p:pic>
      <p:pic>
        <p:nvPicPr>
          <p:cNvPr id="14345" name="Picture 9" descr="fd00131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0" y="4648201"/>
            <a:ext cx="2286000" cy="1420813"/>
          </a:xfrm>
          <a:prstGeom prst="rect">
            <a:avLst/>
          </a:prstGeom>
          <a:noFill/>
        </p:spPr>
      </p:pic>
      <p:pic>
        <p:nvPicPr>
          <p:cNvPr id="14346" name="Picture 10"/>
          <p:cNvPicPr>
            <a:picLocks noGrp="1" noChangeAspect="1" noChangeArrowheads="1"/>
          </p:cNvPicPr>
          <p:nvPr>
            <p:ph type="body" idx="1"/>
          </p:nvPr>
        </p:nvPicPr>
        <p:blipFill>
          <a:blip r:embed="rId7" cstate="print">
            <a:extLst>
              <a:ext uri="{28A0092B-C50C-407E-A947-70E740481C1C}">
                <a14:useLocalDpi xmlns:a14="http://schemas.microsoft.com/office/drawing/2010/main" val="0"/>
              </a:ext>
            </a:extLst>
          </a:blip>
          <a:srcRect/>
          <a:stretch>
            <a:fillRect/>
          </a:stretch>
        </p:blipFill>
        <p:spPr>
          <a:xfrm>
            <a:off x="4289063" y="4852989"/>
            <a:ext cx="2209800" cy="1477963"/>
          </a:xfrm>
          <a:noFill/>
          <a:ln/>
        </p:spPr>
      </p:pic>
      <p:pic>
        <p:nvPicPr>
          <p:cNvPr id="14347" name="Picture 11" descr="fd00767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5100" y="2527522"/>
            <a:ext cx="1790700" cy="1692275"/>
          </a:xfrm>
          <a:prstGeom prst="rect">
            <a:avLst/>
          </a:prstGeom>
          <a:noFill/>
        </p:spPr>
      </p:pic>
      <p:pic>
        <p:nvPicPr>
          <p:cNvPr id="14348"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20137" y="2551114"/>
            <a:ext cx="2743200" cy="1957387"/>
          </a:xfrm>
          <a:prstGeom prst="rect">
            <a:avLst/>
          </a:prstGeom>
          <a:noFill/>
          <a:ln w="9525">
            <a:noFill/>
            <a:miter lim="800000"/>
            <a:headEnd/>
            <a:tailEnd/>
          </a:ln>
          <a:effectLst/>
        </p:spPr>
      </p:pic>
      <p:pic>
        <p:nvPicPr>
          <p:cNvPr id="14350" name="Picture 14" descr="j034895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84735" y="2331411"/>
            <a:ext cx="915988" cy="1855788"/>
          </a:xfrm>
          <a:prstGeom prst="rect">
            <a:avLst/>
          </a:prstGeom>
          <a:noFill/>
        </p:spPr>
      </p:pic>
      <p:pic>
        <p:nvPicPr>
          <p:cNvPr id="3" name="Picture 2">
            <a:extLst>
              <a:ext uri="{FF2B5EF4-FFF2-40B4-BE49-F238E27FC236}">
                <a16:creationId xmlns:a16="http://schemas.microsoft.com/office/drawing/2014/main" id="{657F3505-D70B-4B25-B3F2-5F3B42E6328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049548" y="2825124"/>
            <a:ext cx="2306970" cy="1362075"/>
          </a:xfrm>
          <a:prstGeom prst="rect">
            <a:avLst/>
          </a:prstGeom>
        </p:spPr>
      </p:pic>
      <p:pic>
        <p:nvPicPr>
          <p:cNvPr id="6" name="Picture 5">
            <a:extLst>
              <a:ext uri="{FF2B5EF4-FFF2-40B4-BE49-F238E27FC236}">
                <a16:creationId xmlns:a16="http://schemas.microsoft.com/office/drawing/2014/main" id="{A4FCFB38-C237-4D91-8B39-2F4854D5708F}"/>
              </a:ext>
            </a:extLst>
          </p:cNvPr>
          <p:cNvPicPr>
            <a:picLocks noChangeAspect="1"/>
          </p:cNvPicPr>
          <p:nvPr/>
        </p:nvPicPr>
        <p:blipFill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0401" t="8400" r="13999"/>
          <a:stretch/>
        </p:blipFill>
        <p:spPr>
          <a:xfrm>
            <a:off x="291899" y="2286000"/>
            <a:ext cx="2201148" cy="2000250"/>
          </a:xfrm>
          <a:prstGeom prst="rect">
            <a:avLst/>
          </a:prstGeom>
        </p:spPr>
      </p:pic>
      <p:pic>
        <p:nvPicPr>
          <p:cNvPr id="9" name="Picture 8">
            <a:extLst>
              <a:ext uri="{FF2B5EF4-FFF2-40B4-BE49-F238E27FC236}">
                <a16:creationId xmlns:a16="http://schemas.microsoft.com/office/drawing/2014/main" id="{F0ABA04D-C207-4F21-BE2C-4E8D611F4675}"/>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6503995" y="76201"/>
            <a:ext cx="2946399" cy="2209799"/>
          </a:xfrm>
          <a:prstGeom prst="rect">
            <a:avLst/>
          </a:prstGeom>
        </p:spPr>
      </p:pic>
      <p:pic>
        <p:nvPicPr>
          <p:cNvPr id="12" name="Picture 11">
            <a:extLst>
              <a:ext uri="{FF2B5EF4-FFF2-40B4-BE49-F238E27FC236}">
                <a16:creationId xmlns:a16="http://schemas.microsoft.com/office/drawing/2014/main" id="{8CABD77E-9648-49AC-9CEB-EAA2EF7EAA64}"/>
              </a:ext>
            </a:extLst>
          </p:cNvPr>
          <p:cNvPicPr>
            <a:picLocks noChangeAspect="1"/>
          </p:cNvPicPr>
          <p:nvPr/>
        </p:nvPicPr>
        <p:blipFill rotWithShape="1">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b="15300"/>
          <a:stretch/>
        </p:blipFill>
        <p:spPr>
          <a:xfrm>
            <a:off x="3156815" y="300606"/>
            <a:ext cx="2772136" cy="17609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Evaluation</a:t>
            </a:r>
          </a:p>
        </p:txBody>
      </p:sp>
      <p:sp>
        <p:nvSpPr>
          <p:cNvPr id="3" name="Content Placeholder 2"/>
          <p:cNvSpPr>
            <a:spLocks noGrp="1"/>
          </p:cNvSpPr>
          <p:nvPr>
            <p:ph idx="1"/>
          </p:nvPr>
        </p:nvSpPr>
        <p:spPr>
          <a:xfrm>
            <a:off x="609600" y="1565276"/>
            <a:ext cx="8610600" cy="4835524"/>
          </a:xfrm>
        </p:spPr>
        <p:txBody>
          <a:bodyPr>
            <a:normAutofit/>
          </a:bodyPr>
          <a:lstStyle/>
          <a:p>
            <a:r>
              <a:rPr lang="en-US" sz="3200" dirty="0"/>
              <a:t>Process Authority can determine if product/formulation is:</a:t>
            </a:r>
          </a:p>
          <a:p>
            <a:pPr lvl="1"/>
            <a:r>
              <a:rPr lang="en-US" sz="2800" dirty="0"/>
              <a:t>Low Water Activity Food (D2C exempt)</a:t>
            </a:r>
          </a:p>
          <a:p>
            <a:pPr lvl="1"/>
            <a:r>
              <a:rPr lang="en-US" sz="2800" dirty="0"/>
              <a:t>Naturally High Acid Food (D2C exempt)</a:t>
            </a:r>
          </a:p>
          <a:p>
            <a:pPr lvl="1"/>
            <a:r>
              <a:rPr lang="en-US" sz="2800" dirty="0"/>
              <a:t>Formulated Acid Food (D2C exempt)</a:t>
            </a:r>
          </a:p>
          <a:p>
            <a:pPr lvl="1"/>
            <a:r>
              <a:rPr lang="en-US" sz="2800" dirty="0"/>
              <a:t>Acidified Food (License required)</a:t>
            </a:r>
          </a:p>
          <a:p>
            <a:pPr lvl="1"/>
            <a:r>
              <a:rPr lang="en-US" sz="2800" dirty="0"/>
              <a:t>Low-Acid Food (License required)</a:t>
            </a:r>
          </a:p>
          <a:p>
            <a:r>
              <a:rPr lang="en-US" sz="3100" dirty="0"/>
              <a:t>One Example is the K-State Value Added Foods Lab</a:t>
            </a:r>
          </a:p>
          <a:p>
            <a:pPr lvl="1"/>
            <a:endParaRPr lang="en-US" sz="2800" dirty="0"/>
          </a:p>
        </p:txBody>
      </p:sp>
      <p:pic>
        <p:nvPicPr>
          <p:cNvPr id="1026" name="Picture 2" descr="C:\Users\ainman\AppData\Local\Microsoft\Windows\Temporary Internet Files\Content.IE5\XPA8C0RZ\MP9004484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0" y="1752600"/>
            <a:ext cx="32004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4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067800" cy="1143000"/>
          </a:xfrm>
        </p:spPr>
        <p:txBody>
          <a:bodyPr>
            <a:normAutofit/>
          </a:bodyPr>
          <a:lstStyle/>
          <a:p>
            <a:pPr marL="273558" eaLnBrk="1" fontAlgn="auto" hangingPunct="1">
              <a:spcAft>
                <a:spcPts val="0"/>
              </a:spcAft>
              <a:defRPr/>
            </a:pPr>
            <a:r>
              <a:rPr lang="en-US" sz="4000" dirty="0"/>
              <a:t>When is a license required?</a:t>
            </a:r>
          </a:p>
        </p:txBody>
      </p:sp>
      <p:sp>
        <p:nvSpPr>
          <p:cNvPr id="3" name="Content Placeholder 2"/>
          <p:cNvSpPr>
            <a:spLocks noGrp="1"/>
          </p:cNvSpPr>
          <p:nvPr>
            <p:ph idx="1"/>
          </p:nvPr>
        </p:nvSpPr>
        <p:spPr>
          <a:xfrm>
            <a:off x="609600" y="1600200"/>
            <a:ext cx="8610600" cy="4800600"/>
          </a:xfrm>
        </p:spPr>
        <p:txBody>
          <a:bodyPr>
            <a:normAutofit fontScale="92500" lnSpcReduction="10000"/>
          </a:bodyPr>
          <a:lstStyle/>
          <a:p>
            <a:pPr marL="273558" eaLnBrk="1" fontAlgn="auto" hangingPunct="1">
              <a:spcAft>
                <a:spcPts val="0"/>
              </a:spcAft>
              <a:defRPr/>
            </a:pPr>
            <a:r>
              <a:rPr lang="en-US" sz="3500" dirty="0"/>
              <a:t>When the product requires temperature control for safety (PHF/TCS) </a:t>
            </a:r>
            <a:r>
              <a:rPr lang="en-US" sz="3500" u="sng" dirty="0"/>
              <a:t>or</a:t>
            </a:r>
            <a:r>
              <a:rPr lang="en-US" sz="3500" dirty="0"/>
              <a:t> specialized processing</a:t>
            </a:r>
          </a:p>
          <a:p>
            <a:pPr marL="273558" eaLnBrk="1" fontAlgn="auto" hangingPunct="1">
              <a:spcAft>
                <a:spcPts val="0"/>
              </a:spcAft>
              <a:defRPr/>
            </a:pPr>
            <a:r>
              <a:rPr lang="en-US" sz="3500" dirty="0"/>
              <a:t>When the product is being wholesaled (further distribution)</a:t>
            </a:r>
          </a:p>
          <a:p>
            <a:pPr marL="273558" eaLnBrk="1" fontAlgn="auto" hangingPunct="1">
              <a:spcAft>
                <a:spcPts val="0"/>
              </a:spcAft>
              <a:defRPr/>
            </a:pPr>
            <a:r>
              <a:rPr lang="en-US" sz="3500" dirty="0"/>
              <a:t>When the product is being sold to a licensed food establishment</a:t>
            </a:r>
          </a:p>
          <a:p>
            <a:pPr marL="521208" lvl="1" eaLnBrk="1" fontAlgn="auto" hangingPunct="1">
              <a:spcAft>
                <a:spcPts val="0"/>
              </a:spcAft>
              <a:defRPr/>
            </a:pPr>
            <a:r>
              <a:rPr lang="en-US" sz="3200" dirty="0"/>
              <a:t>Grocery</a:t>
            </a:r>
          </a:p>
          <a:p>
            <a:pPr marL="521208" lvl="1" eaLnBrk="1" fontAlgn="auto" hangingPunct="1">
              <a:spcAft>
                <a:spcPts val="0"/>
              </a:spcAft>
              <a:defRPr/>
            </a:pPr>
            <a:r>
              <a:rPr lang="en-US" sz="3200" dirty="0"/>
              <a:t>Convenience</a:t>
            </a:r>
          </a:p>
          <a:p>
            <a:pPr marL="521208" lvl="1" eaLnBrk="1" fontAlgn="auto" hangingPunct="1">
              <a:spcAft>
                <a:spcPts val="0"/>
              </a:spcAft>
              <a:defRPr/>
            </a:pPr>
            <a:r>
              <a:rPr lang="en-US" sz="3200" dirty="0"/>
              <a:t>Specialty Store</a:t>
            </a:r>
          </a:p>
          <a:p>
            <a:pPr marL="521208" lvl="1" eaLnBrk="1" fontAlgn="auto" hangingPunct="1">
              <a:spcAft>
                <a:spcPts val="0"/>
              </a:spcAft>
              <a:defRPr/>
            </a:pPr>
            <a:r>
              <a:rPr lang="en-US" sz="3200" dirty="0"/>
              <a:t>Bakery</a:t>
            </a:r>
          </a:p>
        </p:txBody>
      </p:sp>
      <p:pic>
        <p:nvPicPr>
          <p:cNvPr id="5" name="Picture 4">
            <a:extLst>
              <a:ext uri="{FF2B5EF4-FFF2-40B4-BE49-F238E27FC236}">
                <a16:creationId xmlns:a16="http://schemas.microsoft.com/office/drawing/2014/main" id="{3CFE04ED-E1AF-4D50-9B72-B65D5E5D6DAA}"/>
              </a:ext>
            </a:extLst>
          </p:cNvPr>
          <p:cNvPicPr>
            <a:picLocks noChangeAspect="1"/>
          </p:cNvPicPr>
          <p:nvPr/>
        </p:nvPicPr>
        <p:blipFill>
          <a:blip r:embed="rId2"/>
          <a:stretch>
            <a:fillRect/>
          </a:stretch>
        </p:blipFill>
        <p:spPr>
          <a:xfrm>
            <a:off x="5143500" y="4343400"/>
            <a:ext cx="4953521" cy="227457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D2C Exempt or Not???</a:t>
            </a:r>
          </a:p>
        </p:txBody>
      </p:sp>
      <p:sp>
        <p:nvSpPr>
          <p:cNvPr id="3" name="Content Placeholder 2"/>
          <p:cNvSpPr>
            <a:spLocks noGrp="1"/>
          </p:cNvSpPr>
          <p:nvPr>
            <p:ph idx="1"/>
          </p:nvPr>
        </p:nvSpPr>
        <p:spPr>
          <a:xfrm>
            <a:off x="609600" y="1636272"/>
            <a:ext cx="4495800" cy="4559371"/>
          </a:xfrm>
        </p:spPr>
        <p:txBody>
          <a:bodyPr/>
          <a:lstStyle/>
          <a:p>
            <a:r>
              <a:rPr lang="en-US" sz="2800" dirty="0"/>
              <a:t>Frozen pie crusts</a:t>
            </a:r>
          </a:p>
          <a:p>
            <a:pPr lvl="1"/>
            <a:r>
              <a:rPr lang="en-US" sz="2400" dirty="0"/>
              <a:t>Exempt</a:t>
            </a:r>
          </a:p>
          <a:p>
            <a:r>
              <a:rPr lang="en-US" sz="2800" dirty="0"/>
              <a:t>Dried pasta</a:t>
            </a:r>
          </a:p>
          <a:p>
            <a:pPr lvl="1"/>
            <a:r>
              <a:rPr lang="en-US" sz="2400" dirty="0"/>
              <a:t>Exempt</a:t>
            </a:r>
          </a:p>
          <a:p>
            <a:r>
              <a:rPr lang="en-US" sz="2800" dirty="0" err="1"/>
              <a:t>Kombucha</a:t>
            </a:r>
            <a:endParaRPr lang="en-US" sz="2800" dirty="0"/>
          </a:p>
          <a:p>
            <a:pPr lvl="1"/>
            <a:r>
              <a:rPr lang="en-US" sz="2400" dirty="0"/>
              <a:t>License</a:t>
            </a:r>
          </a:p>
          <a:p>
            <a:r>
              <a:rPr lang="en-US" sz="2800" dirty="0"/>
              <a:t>Tea mixes</a:t>
            </a:r>
          </a:p>
          <a:p>
            <a:pPr lvl="1"/>
            <a:r>
              <a:rPr lang="en-US" sz="2400" dirty="0"/>
              <a:t>Exempt</a:t>
            </a:r>
          </a:p>
          <a:p>
            <a:r>
              <a:rPr lang="en-US" sz="2800" dirty="0"/>
              <a:t>Cookie mix kits (Dry)</a:t>
            </a:r>
          </a:p>
          <a:p>
            <a:pPr lvl="1"/>
            <a:r>
              <a:rPr lang="en-US" sz="2400" dirty="0"/>
              <a:t>Exempt</a:t>
            </a:r>
          </a:p>
        </p:txBody>
      </p:sp>
      <p:pic>
        <p:nvPicPr>
          <p:cNvPr id="5" name="Picture 4">
            <a:extLst>
              <a:ext uri="{FF2B5EF4-FFF2-40B4-BE49-F238E27FC236}">
                <a16:creationId xmlns:a16="http://schemas.microsoft.com/office/drawing/2014/main" id="{CC8830F8-5CED-4060-B937-B0212B05B7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75700" y="137875"/>
            <a:ext cx="2971800" cy="2228850"/>
          </a:xfrm>
          <a:prstGeom prst="rect">
            <a:avLst/>
          </a:prstGeom>
        </p:spPr>
      </p:pic>
      <p:sp>
        <p:nvSpPr>
          <p:cNvPr id="6" name="Content Placeholder 2">
            <a:extLst>
              <a:ext uri="{FF2B5EF4-FFF2-40B4-BE49-F238E27FC236}">
                <a16:creationId xmlns:a16="http://schemas.microsoft.com/office/drawing/2014/main" id="{06BC6D78-28A3-47AA-BA30-37793E381688}"/>
              </a:ext>
            </a:extLst>
          </p:cNvPr>
          <p:cNvSpPr txBox="1">
            <a:spLocks/>
          </p:cNvSpPr>
          <p:nvPr/>
        </p:nvSpPr>
        <p:spPr bwMode="auto">
          <a:xfrm>
            <a:off x="5270500" y="1636272"/>
            <a:ext cx="6477000" cy="45593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bg1"/>
              </a:buClr>
              <a:buSzPct val="73000"/>
              <a:buFont typeface="Arial" panose="020B0604020202020204" pitchFamily="34" charset="0"/>
              <a:buChar char="•"/>
              <a:defRPr sz="2800" kern="1200">
                <a:solidFill>
                  <a:schemeClr val="bg1"/>
                </a:solidFill>
                <a:latin typeface="Calibri" panose="020F0502020204030204" pitchFamily="34" charset="0"/>
                <a:ea typeface="+mn-ea"/>
                <a:cs typeface="Calibri" panose="020F0502020204030204" pitchFamily="34" charset="0"/>
              </a:defRPr>
            </a:lvl1pPr>
            <a:lvl2pPr marL="520700" indent="-228600" algn="l" rtl="0" eaLnBrk="0" fontAlgn="base" hangingPunct="0">
              <a:spcBef>
                <a:spcPts val="500"/>
              </a:spcBef>
              <a:spcAft>
                <a:spcPct val="0"/>
              </a:spcAft>
              <a:buClr>
                <a:schemeClr val="bg1"/>
              </a:buClr>
              <a:buSzPct val="80000"/>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2pPr>
            <a:lvl3pPr marL="758825" indent="-228600" algn="l" rtl="0" eaLnBrk="0" fontAlgn="base" hangingPunct="0">
              <a:spcBef>
                <a:spcPts val="400"/>
              </a:spcBef>
              <a:spcAft>
                <a:spcPct val="0"/>
              </a:spcAft>
              <a:buClr>
                <a:schemeClr val="bg1"/>
              </a:buClr>
              <a:buSzPct val="60000"/>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3pPr>
            <a:lvl4pPr marL="1004888" indent="-228600" algn="l" rtl="0" eaLnBrk="0" fontAlgn="base" hangingPunct="0">
              <a:spcBef>
                <a:spcPct val="20000"/>
              </a:spcBef>
              <a:spcAft>
                <a:spcPct val="0"/>
              </a:spcAft>
              <a:buClr>
                <a:schemeClr val="bg1"/>
              </a:buClr>
              <a:buSzPct val="80000"/>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4pPr>
            <a:lvl5pPr marL="1279525" indent="-228600" algn="l" rtl="0" eaLnBrk="0" fontAlgn="base" hangingPunct="0">
              <a:spcBef>
                <a:spcPts val="400"/>
              </a:spcBef>
              <a:spcAft>
                <a:spcPct val="0"/>
              </a:spcAft>
              <a:buClr>
                <a:schemeClr val="bg1"/>
              </a:buClr>
              <a:buSzPct val="70000"/>
              <a:buFont typeface="Arial" panose="020B0604020202020204" pitchFamily="34" charset="0"/>
              <a:buChar char="•"/>
              <a:defRPr sz="2000" kern="1200">
                <a:solidFill>
                  <a:schemeClr val="bg1"/>
                </a:solidFill>
                <a:latin typeface="Calibri" panose="020F0502020204030204" pitchFamily="34" charset="0"/>
                <a:ea typeface="+mn-ea"/>
                <a:cs typeface="Calibri" panose="020F0502020204030204" pitchFamily="34" charset="0"/>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r>
              <a:rPr lang="en-US" dirty="0"/>
              <a:t>Mustard</a:t>
            </a:r>
          </a:p>
          <a:p>
            <a:pPr lvl="1"/>
            <a:r>
              <a:rPr lang="en-US" dirty="0"/>
              <a:t>Product assessment</a:t>
            </a:r>
          </a:p>
          <a:p>
            <a:r>
              <a:rPr lang="en-US" dirty="0"/>
              <a:t>Infused vinegar</a:t>
            </a:r>
          </a:p>
          <a:p>
            <a:pPr lvl="1"/>
            <a:r>
              <a:rPr lang="en-US" dirty="0"/>
              <a:t>Exempt</a:t>
            </a:r>
          </a:p>
          <a:p>
            <a:r>
              <a:rPr lang="en-US" dirty="0"/>
              <a:t>Infused oils</a:t>
            </a:r>
          </a:p>
          <a:p>
            <a:pPr lvl="1"/>
            <a:r>
              <a:rPr lang="en-US" dirty="0"/>
              <a:t>License</a:t>
            </a:r>
          </a:p>
          <a:p>
            <a:endParaRPr lang="en-US" dirty="0"/>
          </a:p>
        </p:txBody>
      </p:sp>
    </p:spTree>
    <p:extLst>
      <p:ext uri="{BB962C8B-B14F-4D97-AF65-F5344CB8AC3E}">
        <p14:creationId xmlns:p14="http://schemas.microsoft.com/office/powerpoint/2010/main" val="3056144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normAutofit fontScale="90000"/>
          </a:bodyPr>
          <a:lstStyle/>
          <a:p>
            <a:r>
              <a:rPr lang="en-US" dirty="0"/>
              <a:t>The Fine Print</a:t>
            </a:r>
          </a:p>
        </p:txBody>
      </p:sp>
      <p:sp>
        <p:nvSpPr>
          <p:cNvPr id="11267" name="Rectangle 3"/>
          <p:cNvSpPr>
            <a:spLocks noGrp="1" noChangeArrowheads="1"/>
          </p:cNvSpPr>
          <p:nvPr>
            <p:ph type="body" idx="1"/>
          </p:nvPr>
        </p:nvSpPr>
        <p:spPr>
          <a:xfrm>
            <a:off x="609600" y="1636272"/>
            <a:ext cx="9525000" cy="4559371"/>
          </a:xfrm>
        </p:spPr>
        <p:txBody>
          <a:bodyPr/>
          <a:lstStyle/>
          <a:p>
            <a:pPr marL="0" indent="0">
              <a:lnSpc>
                <a:spcPct val="80000"/>
              </a:lnSpc>
              <a:buNone/>
            </a:pPr>
            <a:r>
              <a:rPr lang="en-US" sz="3600" dirty="0"/>
              <a:t>Even though you may not be required to be licensed, you still  need to follow the safety requirements of the Kansas Food Laws. </a:t>
            </a:r>
            <a:endParaRPr lang="en-US" dirty="0"/>
          </a:p>
        </p:txBody>
      </p:sp>
      <p:pic>
        <p:nvPicPr>
          <p:cNvPr id="5123" name="Picture 3" descr="C:\Documents and Settings\ainman\Local Settings\Temporary Internet Files\Content.IE5\U44S9XRA\MP90039958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1" y="228599"/>
            <a:ext cx="2362200" cy="2953471"/>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PHIL Image 85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429000"/>
            <a:ext cx="4359214" cy="31386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Exempt food requirements</a:t>
            </a:r>
          </a:p>
        </p:txBody>
      </p:sp>
      <p:sp>
        <p:nvSpPr>
          <p:cNvPr id="3" name="Content Placeholder 2"/>
          <p:cNvSpPr>
            <a:spLocks noGrp="1"/>
          </p:cNvSpPr>
          <p:nvPr>
            <p:ph idx="1"/>
          </p:nvPr>
        </p:nvSpPr>
        <p:spPr/>
        <p:txBody>
          <a:bodyPr/>
          <a:lstStyle/>
          <a:p>
            <a:r>
              <a:rPr lang="en-US" sz="4000" dirty="0"/>
              <a:t>Critical Food Temperatures</a:t>
            </a:r>
          </a:p>
          <a:p>
            <a:pPr lvl="1"/>
            <a:r>
              <a:rPr lang="en-US" sz="3600" dirty="0"/>
              <a:t>Food Code</a:t>
            </a:r>
          </a:p>
          <a:p>
            <a:r>
              <a:rPr lang="en-US" sz="4000" dirty="0"/>
              <a:t>Hygiene</a:t>
            </a:r>
          </a:p>
          <a:p>
            <a:pPr lvl="1"/>
            <a:r>
              <a:rPr lang="en-US" sz="3600" dirty="0"/>
              <a:t>KAR 4-28-33</a:t>
            </a:r>
          </a:p>
          <a:p>
            <a:r>
              <a:rPr lang="en-US" sz="4000" dirty="0"/>
              <a:t>Sanitation</a:t>
            </a:r>
          </a:p>
          <a:p>
            <a:pPr lvl="1"/>
            <a:r>
              <a:rPr lang="en-US" sz="3600" dirty="0"/>
              <a:t>KAR 4-28-33</a:t>
            </a:r>
          </a:p>
        </p:txBody>
      </p:sp>
      <p:pic>
        <p:nvPicPr>
          <p:cNvPr id="1026" name="Picture 2" descr="C:\Users\ainman\AppData\Local\Microsoft\Windows\Temporary Internet Files\Content.IE5\96U5E9RS\checklist[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162800" y="1752600"/>
            <a:ext cx="3429000" cy="294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525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Critical Temperatures</a:t>
            </a:r>
          </a:p>
        </p:txBody>
      </p:sp>
      <p:grpSp>
        <p:nvGrpSpPr>
          <p:cNvPr id="10" name="Group 9"/>
          <p:cNvGrpSpPr/>
          <p:nvPr/>
        </p:nvGrpSpPr>
        <p:grpSpPr>
          <a:xfrm>
            <a:off x="1828800" y="1752600"/>
            <a:ext cx="1143000" cy="4495800"/>
            <a:chOff x="1295400" y="1276350"/>
            <a:chExt cx="990600" cy="3276600"/>
          </a:xfrm>
          <a:solidFill>
            <a:schemeClr val="bg1">
              <a:lumMod val="75000"/>
            </a:schemeClr>
          </a:solidFill>
        </p:grpSpPr>
        <p:sp>
          <p:nvSpPr>
            <p:cNvPr id="9" name="Oval 8"/>
            <p:cNvSpPr/>
            <p:nvPr/>
          </p:nvSpPr>
          <p:spPr bwMode="auto">
            <a:xfrm>
              <a:off x="1295400" y="3562350"/>
              <a:ext cx="990600" cy="990600"/>
            </a:xfrm>
            <a:prstGeom prst="ellips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charset="0"/>
              </a:endParaRPr>
            </a:p>
          </p:txBody>
        </p:sp>
        <p:sp>
          <p:nvSpPr>
            <p:cNvPr id="8" name="Rectangle 7"/>
            <p:cNvSpPr/>
            <p:nvPr/>
          </p:nvSpPr>
          <p:spPr bwMode="auto">
            <a:xfrm>
              <a:off x="1447800" y="1276350"/>
              <a:ext cx="685800" cy="24384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charset="0"/>
              </a:endParaRPr>
            </a:p>
          </p:txBody>
        </p:sp>
      </p:grpSp>
      <p:sp>
        <p:nvSpPr>
          <p:cNvPr id="12" name="Rectangle 11"/>
          <p:cNvSpPr/>
          <p:nvPr/>
        </p:nvSpPr>
        <p:spPr bwMode="auto">
          <a:xfrm>
            <a:off x="2004646" y="2616200"/>
            <a:ext cx="791308" cy="21336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charset="0"/>
            </a:endParaRPr>
          </a:p>
        </p:txBody>
      </p:sp>
      <p:cxnSp>
        <p:nvCxnSpPr>
          <p:cNvPr id="15" name="Straight Connector 14"/>
          <p:cNvCxnSpPr/>
          <p:nvPr/>
        </p:nvCxnSpPr>
        <p:spPr bwMode="auto">
          <a:xfrm>
            <a:off x="2438400" y="2819400"/>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cxnSp>
        <p:nvCxnSpPr>
          <p:cNvPr id="18" name="Straight Connector 17"/>
          <p:cNvCxnSpPr/>
          <p:nvPr/>
        </p:nvCxnSpPr>
        <p:spPr bwMode="auto">
          <a:xfrm>
            <a:off x="2438400" y="4749800"/>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2438400" y="2616200"/>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2438400" y="4906926"/>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2438400" y="2311400"/>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2438400" y="2000670"/>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a:off x="2438400" y="1828800"/>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sp>
        <p:nvSpPr>
          <p:cNvPr id="14" name="Rectangle 13"/>
          <p:cNvSpPr/>
          <p:nvPr/>
        </p:nvSpPr>
        <p:spPr>
          <a:xfrm>
            <a:off x="3229708" y="1916668"/>
            <a:ext cx="7513660" cy="461665"/>
          </a:xfrm>
          <a:prstGeom prst="rect">
            <a:avLst/>
          </a:prstGeom>
        </p:spPr>
        <p:txBody>
          <a:bodyPr wrap="none">
            <a:spAutoFit/>
          </a:bodyPr>
          <a:lstStyle/>
          <a:p>
            <a:pPr lvl="0"/>
            <a:r>
              <a:rPr lang="en-US" sz="2400" dirty="0">
                <a:solidFill>
                  <a:schemeClr val="bg1"/>
                </a:solidFill>
                <a:latin typeface="+mn-lt"/>
              </a:rPr>
              <a:t>155°F - </a:t>
            </a:r>
            <a:r>
              <a:rPr lang="en-US" sz="2400" i="1" dirty="0">
                <a:solidFill>
                  <a:schemeClr val="bg1"/>
                </a:solidFill>
                <a:latin typeface="+mn-lt"/>
              </a:rPr>
              <a:t>Ground</a:t>
            </a:r>
            <a:r>
              <a:rPr lang="en-US" sz="2400" dirty="0">
                <a:solidFill>
                  <a:schemeClr val="bg1"/>
                </a:solidFill>
                <a:latin typeface="+mn-lt"/>
              </a:rPr>
              <a:t> beef or pork (tenderized or injected meats)</a:t>
            </a:r>
          </a:p>
        </p:txBody>
      </p:sp>
      <p:sp>
        <p:nvSpPr>
          <p:cNvPr id="26" name="Rectangle 25"/>
          <p:cNvSpPr/>
          <p:nvPr/>
        </p:nvSpPr>
        <p:spPr>
          <a:xfrm>
            <a:off x="3200402" y="2373868"/>
            <a:ext cx="5985485" cy="461665"/>
          </a:xfrm>
          <a:prstGeom prst="rect">
            <a:avLst/>
          </a:prstGeom>
        </p:spPr>
        <p:txBody>
          <a:bodyPr wrap="none">
            <a:spAutoFit/>
          </a:bodyPr>
          <a:lstStyle/>
          <a:p>
            <a:pPr lvl="0"/>
            <a:r>
              <a:rPr lang="en-US" sz="2400" dirty="0">
                <a:solidFill>
                  <a:schemeClr val="bg1"/>
                </a:solidFill>
                <a:latin typeface="+mn-lt"/>
              </a:rPr>
              <a:t>145°F - Whole muscle meat (beef, pork) or fish</a:t>
            </a:r>
          </a:p>
        </p:txBody>
      </p:sp>
      <p:sp>
        <p:nvSpPr>
          <p:cNvPr id="27" name="Rectangle 26"/>
          <p:cNvSpPr/>
          <p:nvPr/>
        </p:nvSpPr>
        <p:spPr>
          <a:xfrm>
            <a:off x="3200402" y="2754868"/>
            <a:ext cx="4328173" cy="461665"/>
          </a:xfrm>
          <a:prstGeom prst="rect">
            <a:avLst/>
          </a:prstGeom>
        </p:spPr>
        <p:txBody>
          <a:bodyPr wrap="none">
            <a:spAutoFit/>
          </a:bodyPr>
          <a:lstStyle/>
          <a:p>
            <a:pPr lvl="0"/>
            <a:r>
              <a:rPr lang="en-US" sz="2400" dirty="0">
                <a:solidFill>
                  <a:srgbClr val="FF0000"/>
                </a:solidFill>
                <a:latin typeface="+mn-lt"/>
              </a:rPr>
              <a:t>135°F - MINIMUM HOT HOLDING</a:t>
            </a:r>
          </a:p>
        </p:txBody>
      </p:sp>
      <p:sp>
        <p:nvSpPr>
          <p:cNvPr id="28" name="Rectangle 27"/>
          <p:cNvSpPr/>
          <p:nvPr/>
        </p:nvSpPr>
        <p:spPr>
          <a:xfrm>
            <a:off x="3200400" y="3135868"/>
            <a:ext cx="3030894" cy="461665"/>
          </a:xfrm>
          <a:prstGeom prst="rect">
            <a:avLst/>
          </a:prstGeom>
        </p:spPr>
        <p:txBody>
          <a:bodyPr wrap="none">
            <a:spAutoFit/>
          </a:bodyPr>
          <a:lstStyle/>
          <a:p>
            <a:pPr lvl="0"/>
            <a:r>
              <a:rPr lang="en-US" sz="2400" dirty="0">
                <a:solidFill>
                  <a:schemeClr val="bg1"/>
                </a:solidFill>
                <a:latin typeface="+mn-lt"/>
              </a:rPr>
              <a:t>130°F - Rare roast beef</a:t>
            </a:r>
          </a:p>
        </p:txBody>
      </p:sp>
      <p:sp>
        <p:nvSpPr>
          <p:cNvPr id="29" name="Rectangle 28"/>
          <p:cNvSpPr/>
          <p:nvPr/>
        </p:nvSpPr>
        <p:spPr>
          <a:xfrm>
            <a:off x="3352802" y="4337448"/>
            <a:ext cx="4399474" cy="461665"/>
          </a:xfrm>
          <a:prstGeom prst="rect">
            <a:avLst/>
          </a:prstGeom>
        </p:spPr>
        <p:txBody>
          <a:bodyPr wrap="none">
            <a:spAutoFit/>
          </a:bodyPr>
          <a:lstStyle/>
          <a:p>
            <a:pPr lvl="0"/>
            <a:r>
              <a:rPr lang="en-US" sz="2400" dirty="0">
                <a:solidFill>
                  <a:srgbClr val="0070C0"/>
                </a:solidFill>
                <a:latin typeface="+mn-lt"/>
                <a:cs typeface="Arial" panose="020B0604020202020204" pitchFamily="34" charset="0"/>
              </a:rPr>
              <a:t>41°F - MAXIMUM COLD HOLDING</a:t>
            </a:r>
          </a:p>
        </p:txBody>
      </p:sp>
      <p:sp>
        <p:nvSpPr>
          <p:cNvPr id="30" name="Rectangle 29"/>
          <p:cNvSpPr/>
          <p:nvPr/>
        </p:nvSpPr>
        <p:spPr>
          <a:xfrm>
            <a:off x="3505200" y="5251848"/>
            <a:ext cx="3376309" cy="461665"/>
          </a:xfrm>
          <a:prstGeom prst="rect">
            <a:avLst/>
          </a:prstGeom>
        </p:spPr>
        <p:txBody>
          <a:bodyPr wrap="none">
            <a:spAutoFit/>
          </a:bodyPr>
          <a:lstStyle/>
          <a:p>
            <a:pPr lvl="0"/>
            <a:r>
              <a:rPr lang="en-US" sz="2400" dirty="0">
                <a:solidFill>
                  <a:schemeClr val="bg1"/>
                </a:solidFill>
                <a:latin typeface="+mn-lt"/>
                <a:cs typeface="Arial" panose="020B0604020202020204" pitchFamily="34" charset="0"/>
              </a:rPr>
              <a:t>0°F - Frozen Food Storage</a:t>
            </a:r>
          </a:p>
        </p:txBody>
      </p:sp>
      <p:sp>
        <p:nvSpPr>
          <p:cNvPr id="31" name="Rectangle 30"/>
          <p:cNvSpPr/>
          <p:nvPr/>
        </p:nvSpPr>
        <p:spPr>
          <a:xfrm>
            <a:off x="3200402" y="1535668"/>
            <a:ext cx="6485943" cy="461665"/>
          </a:xfrm>
          <a:prstGeom prst="rect">
            <a:avLst/>
          </a:prstGeom>
        </p:spPr>
        <p:txBody>
          <a:bodyPr wrap="none">
            <a:spAutoFit/>
          </a:bodyPr>
          <a:lstStyle/>
          <a:p>
            <a:pPr lvl="0"/>
            <a:r>
              <a:rPr lang="en-US" sz="2400" dirty="0">
                <a:solidFill>
                  <a:schemeClr val="bg1"/>
                </a:solidFill>
                <a:latin typeface="+mn-lt"/>
              </a:rPr>
              <a:t>165°F - Poultry, stuffed meats and pasta, reheating</a:t>
            </a:r>
          </a:p>
        </p:txBody>
      </p:sp>
      <p:sp>
        <p:nvSpPr>
          <p:cNvPr id="7" name="Rectangle 6"/>
          <p:cNvSpPr/>
          <p:nvPr/>
        </p:nvSpPr>
        <p:spPr>
          <a:xfrm>
            <a:off x="3352800" y="4790521"/>
            <a:ext cx="2286000" cy="461665"/>
          </a:xfrm>
          <a:prstGeom prst="rect">
            <a:avLst/>
          </a:prstGeom>
        </p:spPr>
        <p:txBody>
          <a:bodyPr wrap="square">
            <a:spAutoFit/>
          </a:bodyPr>
          <a:lstStyle/>
          <a:p>
            <a:r>
              <a:rPr lang="en-US" sz="2400" dirty="0">
                <a:solidFill>
                  <a:schemeClr val="bg1"/>
                </a:solidFill>
                <a:latin typeface="+mn-lt"/>
                <a:cs typeface="Arial" panose="020B0604020202020204" pitchFamily="34" charset="0"/>
              </a:rPr>
              <a:t>32°F - Freezing</a:t>
            </a:r>
          </a:p>
        </p:txBody>
      </p:sp>
      <p:sp>
        <p:nvSpPr>
          <p:cNvPr id="32" name="Rectangle 31"/>
          <p:cNvSpPr/>
          <p:nvPr/>
        </p:nvSpPr>
        <p:spPr>
          <a:xfrm rot="16200000">
            <a:off x="689850" y="3428499"/>
            <a:ext cx="2121030" cy="461665"/>
          </a:xfrm>
          <a:prstGeom prst="rect">
            <a:avLst/>
          </a:prstGeom>
        </p:spPr>
        <p:txBody>
          <a:bodyPr wrap="none">
            <a:spAutoFit/>
          </a:bodyPr>
          <a:lstStyle/>
          <a:p>
            <a:pPr lvl="0"/>
            <a:r>
              <a:rPr lang="en-US" sz="2400" dirty="0">
                <a:solidFill>
                  <a:schemeClr val="bg1"/>
                </a:solidFill>
                <a:latin typeface="Calibri"/>
              </a:rPr>
              <a:t>DANGER ZONE!</a:t>
            </a:r>
          </a:p>
        </p:txBody>
      </p:sp>
      <p:cxnSp>
        <p:nvCxnSpPr>
          <p:cNvPr id="34" name="Straight Arrow Connector 33"/>
          <p:cNvCxnSpPr>
            <a:cxnSpLocks/>
            <a:endCxn id="31" idx="1"/>
          </p:cNvCxnSpPr>
          <p:nvPr/>
        </p:nvCxnSpPr>
        <p:spPr bwMode="auto">
          <a:xfrm flipV="1">
            <a:off x="2810608" y="1766501"/>
            <a:ext cx="389794" cy="66188"/>
          </a:xfrm>
          <a:prstGeom prst="straightConnector1">
            <a:avLst/>
          </a:prstGeom>
          <a:solidFill>
            <a:srgbClr val="4E628C"/>
          </a:solidFill>
          <a:ln w="9525" cap="flat" cmpd="sng" algn="ctr">
            <a:solidFill>
              <a:schemeClr val="bg1"/>
            </a:solidFill>
            <a:prstDash val="solid"/>
            <a:round/>
            <a:headEnd type="none" w="med" len="med"/>
            <a:tailEnd type="arrow"/>
          </a:ln>
          <a:effectLst/>
        </p:spPr>
      </p:cxnSp>
      <p:cxnSp>
        <p:nvCxnSpPr>
          <p:cNvPr id="37" name="Straight Arrow Connector 36"/>
          <p:cNvCxnSpPr>
            <a:cxnSpLocks/>
            <a:endCxn id="14" idx="1"/>
          </p:cNvCxnSpPr>
          <p:nvPr/>
        </p:nvCxnSpPr>
        <p:spPr bwMode="auto">
          <a:xfrm>
            <a:off x="2810608" y="1999734"/>
            <a:ext cx="419100" cy="147767"/>
          </a:xfrm>
          <a:prstGeom prst="straightConnector1">
            <a:avLst/>
          </a:prstGeom>
          <a:solidFill>
            <a:srgbClr val="4E628C"/>
          </a:solidFill>
          <a:ln w="9525" cap="flat" cmpd="sng" algn="ctr">
            <a:solidFill>
              <a:schemeClr val="bg1"/>
            </a:solidFill>
            <a:prstDash val="solid"/>
            <a:round/>
            <a:headEnd type="none" w="med" len="med"/>
            <a:tailEnd type="arrow"/>
          </a:ln>
          <a:effectLst/>
        </p:spPr>
      </p:cxnSp>
      <p:cxnSp>
        <p:nvCxnSpPr>
          <p:cNvPr id="42" name="Straight Arrow Connector 41"/>
          <p:cNvCxnSpPr>
            <a:cxnSpLocks/>
            <a:endCxn id="26" idx="1"/>
          </p:cNvCxnSpPr>
          <p:nvPr/>
        </p:nvCxnSpPr>
        <p:spPr bwMode="auto">
          <a:xfrm>
            <a:off x="2810608" y="2331878"/>
            <a:ext cx="389794" cy="272823"/>
          </a:xfrm>
          <a:prstGeom prst="straightConnector1">
            <a:avLst/>
          </a:prstGeom>
          <a:solidFill>
            <a:srgbClr val="4E628C"/>
          </a:solidFill>
          <a:ln w="9525" cap="flat" cmpd="sng" algn="ctr">
            <a:solidFill>
              <a:schemeClr val="bg1"/>
            </a:solidFill>
            <a:prstDash val="solid"/>
            <a:round/>
            <a:headEnd type="none" w="med" len="med"/>
            <a:tailEnd type="arrow"/>
          </a:ln>
          <a:effectLst/>
        </p:spPr>
      </p:cxnSp>
      <p:cxnSp>
        <p:nvCxnSpPr>
          <p:cNvPr id="45" name="Straight Arrow Connector 44"/>
          <p:cNvCxnSpPr>
            <a:cxnSpLocks/>
            <a:endCxn id="27" idx="1"/>
          </p:cNvCxnSpPr>
          <p:nvPr/>
        </p:nvCxnSpPr>
        <p:spPr bwMode="auto">
          <a:xfrm>
            <a:off x="2788627" y="2624434"/>
            <a:ext cx="411775" cy="361267"/>
          </a:xfrm>
          <a:prstGeom prst="straightConnector1">
            <a:avLst/>
          </a:prstGeom>
          <a:solidFill>
            <a:srgbClr val="4E628C"/>
          </a:solidFill>
          <a:ln w="9525" cap="flat" cmpd="sng" algn="ctr">
            <a:solidFill>
              <a:schemeClr val="bg1"/>
            </a:solidFill>
            <a:prstDash val="solid"/>
            <a:round/>
            <a:headEnd type="none" w="med" len="med"/>
            <a:tailEnd type="arrow"/>
          </a:ln>
          <a:effectLst/>
        </p:spPr>
      </p:cxnSp>
      <p:cxnSp>
        <p:nvCxnSpPr>
          <p:cNvPr id="48" name="Straight Arrow Connector 47"/>
          <p:cNvCxnSpPr>
            <a:cxnSpLocks/>
            <a:endCxn id="28" idx="1"/>
          </p:cNvCxnSpPr>
          <p:nvPr/>
        </p:nvCxnSpPr>
        <p:spPr bwMode="auto">
          <a:xfrm>
            <a:off x="2810608" y="2815008"/>
            <a:ext cx="389792" cy="551693"/>
          </a:xfrm>
          <a:prstGeom prst="straightConnector1">
            <a:avLst/>
          </a:prstGeom>
          <a:solidFill>
            <a:srgbClr val="4E628C"/>
          </a:solidFill>
          <a:ln w="9525" cap="flat" cmpd="sng" algn="ctr">
            <a:solidFill>
              <a:schemeClr val="bg1"/>
            </a:solidFill>
            <a:prstDash val="solid"/>
            <a:round/>
            <a:headEnd type="none" w="med" len="med"/>
            <a:tailEnd type="arrow"/>
          </a:ln>
          <a:effectLst/>
        </p:spPr>
      </p:cxnSp>
      <p:cxnSp>
        <p:nvCxnSpPr>
          <p:cNvPr id="57" name="Straight Connector 56"/>
          <p:cNvCxnSpPr/>
          <p:nvPr/>
        </p:nvCxnSpPr>
        <p:spPr bwMode="auto">
          <a:xfrm>
            <a:off x="2438400" y="5061098"/>
            <a:ext cx="342900" cy="0"/>
          </a:xfrm>
          <a:prstGeom prst="line">
            <a:avLst/>
          </a:prstGeom>
          <a:solidFill>
            <a:srgbClr val="4E628C"/>
          </a:solidFill>
          <a:ln w="9525" cap="flat" cmpd="sng" algn="ctr">
            <a:solidFill>
              <a:schemeClr val="bg1"/>
            </a:solidFill>
            <a:prstDash val="solid"/>
            <a:round/>
            <a:headEnd type="none" w="med" len="med"/>
            <a:tailEnd type="none" w="med" len="med"/>
          </a:ln>
          <a:effectLst/>
        </p:spPr>
      </p:cxnSp>
      <p:cxnSp>
        <p:nvCxnSpPr>
          <p:cNvPr id="58" name="Straight Arrow Connector 57"/>
          <p:cNvCxnSpPr>
            <a:endCxn id="29" idx="1"/>
          </p:cNvCxnSpPr>
          <p:nvPr/>
        </p:nvCxnSpPr>
        <p:spPr bwMode="auto">
          <a:xfrm flipV="1">
            <a:off x="2776539" y="4568281"/>
            <a:ext cx="576263" cy="184698"/>
          </a:xfrm>
          <a:prstGeom prst="straightConnector1">
            <a:avLst/>
          </a:prstGeom>
          <a:solidFill>
            <a:srgbClr val="4E628C"/>
          </a:solidFill>
          <a:ln w="9525" cap="flat" cmpd="sng" algn="ctr">
            <a:solidFill>
              <a:schemeClr val="bg1"/>
            </a:solidFill>
            <a:prstDash val="solid"/>
            <a:round/>
            <a:headEnd type="none" w="med" len="med"/>
            <a:tailEnd type="arrow"/>
          </a:ln>
          <a:effectLst/>
        </p:spPr>
      </p:cxnSp>
      <p:cxnSp>
        <p:nvCxnSpPr>
          <p:cNvPr id="62" name="Straight Arrow Connector 61"/>
          <p:cNvCxnSpPr>
            <a:cxnSpLocks/>
            <a:endCxn id="7" idx="1"/>
          </p:cNvCxnSpPr>
          <p:nvPr/>
        </p:nvCxnSpPr>
        <p:spPr bwMode="auto">
          <a:xfrm>
            <a:off x="2788627" y="4909288"/>
            <a:ext cx="564173" cy="112066"/>
          </a:xfrm>
          <a:prstGeom prst="straightConnector1">
            <a:avLst/>
          </a:prstGeom>
          <a:solidFill>
            <a:srgbClr val="4E628C"/>
          </a:solidFill>
          <a:ln w="9525" cap="flat" cmpd="sng" algn="ctr">
            <a:solidFill>
              <a:schemeClr val="bg1"/>
            </a:solidFill>
            <a:prstDash val="solid"/>
            <a:round/>
            <a:headEnd type="none" w="med" len="med"/>
            <a:tailEnd type="arrow"/>
          </a:ln>
          <a:effectLst/>
        </p:spPr>
      </p:cxnSp>
      <p:cxnSp>
        <p:nvCxnSpPr>
          <p:cNvPr id="65" name="Straight Arrow Connector 64"/>
          <p:cNvCxnSpPr>
            <a:cxnSpLocks/>
            <a:endCxn id="30" idx="1"/>
          </p:cNvCxnSpPr>
          <p:nvPr/>
        </p:nvCxnSpPr>
        <p:spPr bwMode="auto">
          <a:xfrm>
            <a:off x="2847220" y="5070518"/>
            <a:ext cx="657980" cy="412163"/>
          </a:xfrm>
          <a:prstGeom prst="straightConnector1">
            <a:avLst/>
          </a:prstGeom>
          <a:solidFill>
            <a:srgbClr val="4E628C"/>
          </a:solidFill>
          <a:ln w="9525"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416368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145°F - Intact Fish, Beef, Pork and Eggs</a:t>
            </a:r>
          </a:p>
          <a:p>
            <a:endParaRPr lang="en-US" dirty="0"/>
          </a:p>
          <a:p>
            <a:endParaRPr lang="en-US" dirty="0"/>
          </a:p>
          <a:p>
            <a:r>
              <a:rPr lang="en-US" dirty="0"/>
              <a:t>155°F - Non-intact Fish, Beef, Pork, Pooled Eggs</a:t>
            </a:r>
          </a:p>
          <a:p>
            <a:endParaRPr lang="en-US" dirty="0"/>
          </a:p>
          <a:p>
            <a:endParaRPr lang="en-US" dirty="0"/>
          </a:p>
          <a:p>
            <a:r>
              <a:rPr lang="en-US" dirty="0"/>
              <a:t>165°F - Poultry  </a:t>
            </a:r>
          </a:p>
        </p:txBody>
      </p:sp>
      <p:sp>
        <p:nvSpPr>
          <p:cNvPr id="25602" name="Rectangle 2"/>
          <p:cNvSpPr>
            <a:spLocks noChangeArrowheads="1"/>
          </p:cNvSpPr>
          <p:nvPr/>
        </p:nvSpPr>
        <p:spPr bwMode="auto">
          <a:xfrm>
            <a:off x="1905000" y="304800"/>
            <a:ext cx="8458200" cy="1066800"/>
          </a:xfrm>
          <a:prstGeom prst="rect">
            <a:avLst/>
          </a:prstGeom>
          <a:noFill/>
          <a:ln w="9525">
            <a:noFill/>
            <a:miter lim="800000"/>
            <a:headEnd/>
            <a:tailEnd/>
          </a:ln>
        </p:spPr>
        <p:txBody>
          <a:bodyPr wrap="none" anchor="ctr"/>
          <a:lstStyle/>
          <a:p>
            <a:endParaRPr lang="en-US"/>
          </a:p>
        </p:txBody>
      </p:sp>
      <p:pic>
        <p:nvPicPr>
          <p:cNvPr id="2561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5396988"/>
            <a:ext cx="990600" cy="822325"/>
          </a:xfrm>
          <a:prstGeom prst="rect">
            <a:avLst/>
          </a:prstGeom>
          <a:noFill/>
          <a:ln w="9525">
            <a:noFill/>
            <a:miter lim="800000"/>
            <a:headEnd/>
            <a:tailEnd/>
          </a:ln>
        </p:spPr>
      </p:pic>
      <p:pic>
        <p:nvPicPr>
          <p:cNvPr id="25614"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854929"/>
            <a:ext cx="1027113" cy="652463"/>
          </a:xfrm>
          <a:prstGeom prst="rect">
            <a:avLst/>
          </a:prstGeom>
          <a:noFill/>
          <a:ln w="9525">
            <a:noFill/>
            <a:miter lim="800000"/>
            <a:headEnd/>
            <a:tailEnd/>
          </a:ln>
        </p:spPr>
      </p:pic>
      <p:pic>
        <p:nvPicPr>
          <p:cNvPr id="25616"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242232"/>
            <a:ext cx="1752600" cy="74303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Safe Cooking Temperatures</a:t>
            </a:r>
          </a:p>
        </p:txBody>
      </p:sp>
      <p:pic>
        <p:nvPicPr>
          <p:cNvPr id="5122" name="Picture 2" descr="C:\Users\ainman\AppData\Local\Microsoft\Windows\Temporary Internet Files\Content.IE5\K34FZM4U\MP90044244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2218861"/>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Food Safety &amp; Lodging\Food Safety\Old Docs\H drive Files &amp; folders\Food Protection &amp; Consumer Safety\PHE\food pix\raw steak2.gif"/>
          <p:cNvPicPr>
            <a:picLocks noChangeAspect="1" noChangeArrowheads="1"/>
          </p:cNvPicPr>
          <p:nvPr/>
        </p:nvPicPr>
        <p:blipFill rotWithShape="1">
          <a:blip r:embed="rId7">
            <a:extLst>
              <a:ext uri="{28A0092B-C50C-407E-A947-70E740481C1C}">
                <a14:useLocalDpi xmlns:a14="http://schemas.microsoft.com/office/drawing/2010/main" val="0"/>
              </a:ext>
            </a:extLst>
          </a:blip>
          <a:srcRect b="12670"/>
          <a:stretch/>
        </p:blipFill>
        <p:spPr bwMode="auto">
          <a:xfrm>
            <a:off x="5191125" y="2112416"/>
            <a:ext cx="971550" cy="93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05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KAR 4-28-33 Requirements</a:t>
            </a:r>
          </a:p>
        </p:txBody>
      </p:sp>
      <p:sp>
        <p:nvSpPr>
          <p:cNvPr id="3" name="Content Placeholder 2"/>
          <p:cNvSpPr>
            <a:spLocks noGrp="1"/>
          </p:cNvSpPr>
          <p:nvPr>
            <p:ph idx="1"/>
          </p:nvPr>
        </p:nvSpPr>
        <p:spPr/>
        <p:txBody>
          <a:bodyPr/>
          <a:lstStyle/>
          <a:p>
            <a:r>
              <a:rPr lang="en-US" sz="2800" dirty="0"/>
              <a:t>What is the goal?</a:t>
            </a:r>
          </a:p>
          <a:p>
            <a:r>
              <a:rPr lang="en-US" sz="2800" dirty="0"/>
              <a:t>To keep food safe and extra stuff out</a:t>
            </a:r>
            <a:endParaRPr lang="en-US" sz="2400" dirty="0"/>
          </a:p>
          <a:p>
            <a:pPr marL="0" indent="0">
              <a:buNone/>
            </a:pPr>
            <a:endParaRPr lang="en-US" dirty="0"/>
          </a:p>
        </p:txBody>
      </p:sp>
      <p:pic>
        <p:nvPicPr>
          <p:cNvPr id="1032" name="Picture 8" descr="C:\Users\ainman\AppData\Local\Microsoft\Windows\Temporary Internet Files\Content.IE5\XB6ZAU3L\Safety-Firs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250565"/>
            <a:ext cx="8153400" cy="2921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1000" y="152400"/>
            <a:ext cx="1246200" cy="1236464"/>
          </a:xfrm>
          <a:prstGeom prst="rect">
            <a:avLst/>
          </a:prstGeom>
        </p:spPr>
      </p:pic>
    </p:spTree>
    <p:extLst>
      <p:ext uri="{BB962C8B-B14F-4D97-AF65-F5344CB8AC3E}">
        <p14:creationId xmlns:p14="http://schemas.microsoft.com/office/powerpoint/2010/main" val="330281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 Quiz</a:t>
            </a:r>
          </a:p>
        </p:txBody>
      </p:sp>
      <p:sp>
        <p:nvSpPr>
          <p:cNvPr id="3" name="Content Placeholder 2"/>
          <p:cNvSpPr>
            <a:spLocks noGrp="1"/>
          </p:cNvSpPr>
          <p:nvPr>
            <p:ph idx="1"/>
          </p:nvPr>
        </p:nvSpPr>
        <p:spPr>
          <a:xfrm>
            <a:off x="609600" y="1636272"/>
            <a:ext cx="11201400" cy="4846638"/>
          </a:xfrm>
        </p:spPr>
        <p:txBody>
          <a:bodyPr/>
          <a:lstStyle/>
          <a:p>
            <a:r>
              <a:rPr lang="en-US" sz="3200" dirty="0"/>
              <a:t>Q. 	What component/s of potato salad require refrigeration?</a:t>
            </a:r>
          </a:p>
          <a:p>
            <a:r>
              <a:rPr lang="en-US" sz="3200" dirty="0"/>
              <a:t>A. 	Potatoes, eggs.</a:t>
            </a:r>
          </a:p>
        </p:txBody>
      </p:sp>
      <p:pic>
        <p:nvPicPr>
          <p:cNvPr id="6" name="Picture 5">
            <a:extLst>
              <a:ext uri="{FF2B5EF4-FFF2-40B4-BE49-F238E27FC236}">
                <a16:creationId xmlns:a16="http://schemas.microsoft.com/office/drawing/2014/main" id="{4CAC0358-2856-4DAE-BBCB-337C45342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646362"/>
            <a:ext cx="4762500" cy="3571875"/>
          </a:xfrm>
          <a:prstGeom prst="rect">
            <a:avLst/>
          </a:prstGeom>
        </p:spPr>
      </p:pic>
    </p:spTree>
    <p:extLst>
      <p:ext uri="{BB962C8B-B14F-4D97-AF65-F5344CB8AC3E}">
        <p14:creationId xmlns:p14="http://schemas.microsoft.com/office/powerpoint/2010/main" val="284803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KAR 4-28-33 Requirements</a:t>
            </a:r>
          </a:p>
        </p:txBody>
      </p:sp>
      <p:sp>
        <p:nvSpPr>
          <p:cNvPr id="3" name="Content Placeholder 2"/>
          <p:cNvSpPr>
            <a:spLocks noGrp="1"/>
          </p:cNvSpPr>
          <p:nvPr>
            <p:ph idx="1"/>
          </p:nvPr>
        </p:nvSpPr>
        <p:spPr/>
        <p:txBody>
          <a:bodyPr/>
          <a:lstStyle/>
          <a:p>
            <a:r>
              <a:rPr lang="en-US" dirty="0"/>
              <a:t>No Bare-Hand-Contact (BHC) with Ready-to-Eat (RTE) foods</a:t>
            </a:r>
          </a:p>
          <a:p>
            <a:pPr lvl="1"/>
            <a:r>
              <a:rPr lang="en-US" dirty="0"/>
              <a:t>Gloves, tongs, deli tissue, toothpicks</a:t>
            </a:r>
          </a:p>
          <a:p>
            <a:r>
              <a:rPr lang="en-US" dirty="0"/>
              <a:t>No sick employees</a:t>
            </a:r>
          </a:p>
          <a:p>
            <a:pPr lvl="1"/>
            <a:r>
              <a:rPr lang="en-US" dirty="0"/>
              <a:t>Vomiting, diarrhea, jaundice, sore throat w/ fever, uncovered cuts/wounds, Norovirus, hepatitis A, </a:t>
            </a:r>
            <a:r>
              <a:rPr lang="en-US" i="1" dirty="0"/>
              <a:t>Shigella, E. coli, Salmonella typhi</a:t>
            </a:r>
          </a:p>
          <a:p>
            <a:r>
              <a:rPr lang="en-US" dirty="0"/>
              <a:t>Proper handwashing</a:t>
            </a:r>
          </a:p>
          <a:p>
            <a:pPr lvl="1"/>
            <a:r>
              <a:rPr lang="en-US" dirty="0"/>
              <a:t>100°F water</a:t>
            </a:r>
          </a:p>
          <a:p>
            <a:pPr lvl="1"/>
            <a:r>
              <a:rPr lang="en-US" dirty="0"/>
              <a:t>Soap</a:t>
            </a:r>
          </a:p>
          <a:p>
            <a:pPr lvl="1"/>
            <a:r>
              <a:rPr lang="en-US" dirty="0"/>
              <a:t>Paper towels</a:t>
            </a:r>
          </a:p>
          <a:p>
            <a:pPr lvl="1"/>
            <a:r>
              <a:rPr lang="en-US" dirty="0"/>
              <a:t>“Hands-free” spigot</a:t>
            </a:r>
          </a:p>
        </p:txBody>
      </p:sp>
      <p:sp>
        <p:nvSpPr>
          <p:cNvPr id="5" name="Rectangle 4"/>
          <p:cNvSpPr/>
          <p:nvPr/>
        </p:nvSpPr>
        <p:spPr>
          <a:xfrm rot="21206346">
            <a:off x="5546522" y="4082858"/>
            <a:ext cx="3564025"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Sing your ABC’s twice!</a:t>
            </a:r>
          </a:p>
        </p:txBody>
      </p:sp>
      <p:sp>
        <p:nvSpPr>
          <p:cNvPr id="6" name="AutoShape 2" descr="data:image/jpeg;base64,/9j/4AAQSkZJRgABAQAAAQABAAD/2wCEAAkGBxQTEhUUExQWFRQWGBoXGBcYGBYYFxgXFxYWGBUXFBgYHSggGholHBcUITEhJSkrLi4uFx8zODMsNygtLiwBCgoKDg0OGxAQGywkHyQsLCwsLCwsLCwsLCwsLCwsLCwsLCwsLCwsLCwsLSwsLCwsLCwsLCwsLCwsLCwsLCwsLP/AABEIAMMBAgMBIgACEQEDEQH/xAAcAAAABwEBAAAAAAAAAAAAAAAAAQMEBQYHAgj/xABHEAABAwEFBAYFCQUIAgMAAAABAAIRAwQFEiExBkFRkRMiMmFxgQdSobHSFEJygqKywdHwIzNTVHMVFiRDYmOS8TREwuHi/8QAGgEAAwEBAQEAAAAAAAAAAAAAAAECAwQFBv/EACwRAAICAQMCAwgDAQAAAAAAAAABAhEDBBIxIUEFE1EUIjJhgaHR8BVxkaL/2gAMAwEAAhEDEQA/ANktNtbTFV9R2GnTbicc8gAS45ZnRMrv2msteh8opVsdITLgHZRrIifYktpzFltp/wBl33HKjbB3jZGXT0lNjmsZlXHaJeYBI7iDkjswLS70k3YNbUP+FX4E+vLbGxUA01q+AOjD1XkmRIyDZ0Xn+tYelq4KWYc4hsjRsmCeGSn7ws4OFtRxrGk3CH1M4AjJoGgWU8qiuprjxOfBsl17WWS0NLqNbG1sycLxpE6tziQnlnvii9wa2pJOgh34hYjd1pewYWPLW55NMDOJy74T2z26qw4m1HgjQysval3Rq9LL1NQdtpYQSOnzGXZqfCh/fWw/zH2anwrJcAJk+J7/ABRta3gu2Op0XdT/AOTB6XUdnH7mt09sbG4w2sSToAyoT91SdW8abaYqkuwGM8Lic/8ASBPsWe+jywsdaC8jOmJbnvOWfHJaRVdkqnLDKniuvnRnsyRbU6v5EI7bOxDI14P0anwov762H+Y+zU+FZ7tpZG07S7CIDhiOc9ZxMqAhexh8N0+SCmnLr/X4OGepyRk4tI2H++1h/j/ZqfCgdt7Dr8o+zU+FY07Q+C5la/xGH1l9vwR7ZP0Rs/8Afew/zH2anwoxtrYf4/2anwrF8Wi6pnVP+Hw+svt+Be25PRGzHbWw/wAf7NT4Umdu7B/MfZqfCsecU0fqh+D4V3l9vwHtuT0X79TbP792D+Y+zU+FD+/dg/mPs1PhWJFHCP4fD6y+34D22fov36m3Dbiwn/2Ps1PhQdtvYQJNoy+jU+FYxQ05oWnsBN+D4PWX2/AvbcnojYT6Qbu/mfsVPhStPbqwHIWifq1PhWC1dR+uCfWE9ZYR8LxOVW/t+DV6qajdI29+2lhGtf7NT4U2rekO7m5OtMfUqfCsmtnZ81W74PX8lhrtBjwY90W/rRpp9RLJKmejrk2nstrDjZ62MMIDsnCJ07QHBSfyhvrfrksh9CzuravpU/c5aaTkvLS6HTY8deNIGC/Mdx/Jc/2rR9f2O/JVuvVBqPAIJBzHDxUTtHZ6tSg9lEw4jjEjeAe9Z7uppRbG7WWIuwi0NLtIz18YhP3W1rqZfTdigge0ce4rz3bLtw02jEWVTq0mI4wFpnovDhd1QOe58VoBO4dTIdyE7KeKSju7GiQgjCCozI+1WbpRXp6Y2BvHUOGiq1D0eNa1zOneGu7TWtAa7xG9XGj26ng33FLSpcU+rKUmlSMu2k2UoWFrKlKS9zi0k8MM6DwVNrCSZ0nNad6UP3NH+ofuFZjUOZXDqfjO7TfAd0GCZTlNbO5LB+S52zoYRKVpsneB4z+ATGvagyJ1Og3lKMcYBiAdFaqK3NdCeXS5LNclrdZ8TmVaYc4ARIOhnMEKWq7V1cGVeni3ZMInkqXZHtxddrnjSGmDO7dmnNWytDjl0TdQ10uf4mBkujFlnlVYYt/JWYZsUYO8skvmzu97VVrHHUewuiAQIHJQNVxB7Q5H81KVyD2XTH+khRdtbBA7l9B4XqpwzPT5IuL5r9Z5mtwQli86Ek0un70OcU6u+z/9rnGuAckm13h5r6KzyKHUpSkdUgSd/vS1LUrSzM7JTVycymz0MaCRhGjQhCtHTmuq4JYipD8U/u+q0S14lp5g8QnLgCuVqZy/XBO7u7Snatmp7nNcPamQptbMc1hGHvbjRzuNHNsOQVbvbDj6zoyU3a7WNNVWL7OJwI/Wi83xacXiq+6OrRxanZpvoegC0wZE0/c5abTOSyj0OOgWjxp+5y1Gm0OaQcwYXgx+E7nyZrft51aFstBYMi+esJaRA0Ktd2WvpaTKhaWFwnCdyO/bMK0h+Ya+YH+ncmpvUDLARG6R5LPJicZdO5oppoYbZ21jKWExjfpkJAGplSnowdN31TuNYx3gYFSL9vSnUqHGwOcOqJygdwKvno5qA2CoA3CBVgAafM0VeW4qyvPThsSL+EEAgkQNqZ69Twb7ih0qTqOg1jwaPcVDi8VSAivSYZs9Puq+9rlmdfteSv8At9aw6y8SHtPvCzp1bEcgct+4+C8/VL3z0NL8AvZYRvdAKTpOhHVOq4zrohLyrkPae6PanN1Wt1WqQTIDch5pveFHEnOylnh1Q9zR7Stc8ksD/e5GOLeVFkuquaNQVQw1CwzhbGKIObQe+ErYb4dh6N1mqVG6S7tHE8PqFxIjc0Aaa8UTaRiYRgE6k+ZKNH41HTYfLeK3621/otV4Y8+XfvpelWKWl5exrMIbBBMESSGkAuwgCes45d3BV++GYXNnePxV7uG5y4h7xDBp/qO7yVP2naQGng4j9cl2eFarNPxCGXN03qSS9F2OfW4McdJPHj67ab/0hX1RxSIrcCPNE+r3rltU8V9w5HzKiO2VgRqE7oP1jeEypVU6o1Mz3rVSMmhYpFyUlcgLRsSCAQhKBi6wJJjaCpfmjNUBCkE2q2GpVqCnSa57zkGt1P5eJSy5NkbFCG50KVLX5e9N3Vp7/FTFH0e3iQHGhHcXskeOce1NatxWhlRtJ9F4qO7LYkugx1YyPiuCOpjl5l9LOp4tnCGLWlxAGpyHGTkidsVaDqx6mDs7aWOGOhVbnrhJjzalqlF4yOMeJcvH8WzQi4qPFPg6NO3G7JX0c3O+zCsHgjEWxPdIWhWTQqj7GsjpPFv48VdLK+Gkmd2gJPsXFjluhZ0cuyr7VNx1MNOo5rweyCA12WeInRZveF9Wpj3UnVKVN7ZJMhxPCCcirlfrXNtVd7Ykug8YGiifkrXSXZumez1szmATuWeTVw4rgSVBUKNK2tawkPrBsuNOZBAzg6EK/wDo/up9msVVj5M1ZBORg4FQKVlM5F+h0Me0LQ9hcXyKpicXHpNSSfU4rOGfc9pXQvAQQCC2KIu83xTtJ4U5+y5Zmy9zxWi7Qn/D2uNehP3HLA6dprQIeNN+vuScqLjFvsW+97fjoOE7weRUHU7PkFHi01dHYS08P+0/J6oXn6p3JM79MvdEC5dOfkmuLij6Vc9HSJ2kKQ2apiH97h7ioyqTClNnqgwuG/F7ICz1Tfkv6GuCvMJ+jQJIEOI3wDO/PLOFO3BdrXVC4slo4zhndE7062aaBTxntOyHgOCkqdswiHGOHgp0upwY4bJ03zfdfI5tTKUsj2t9OleorXrQYAjyWZbZ0v2L+LXE8nZ+9aIy8Z1BmeCom1DC7pG+tjHmWn8YWuXWQ83FkxviQ8GJuE4Ncozg2hBtdRbbQuxXX2K1lnz3kkzStCdstKgGWhOqdpXZi1SZjPCWGnXStNygqNpUhStC6o50zneNol2FBzkxZaUbrSr8yPqS4sc03b1qvo0uxjLN0wb16pMu7gSAB3LGnWyCBxWkej3aBvyUUyCX03OB6wGRcS2Ad0FcPimXdhqL79TfSwaydTToniE3Fmh8hrYjtHtDuHco1164WYgDG8SHOA3HIpK6tomkEVHgEE7nabpI0Xzx6VE+6RwI5FV7bamzoM8IdIgmPMKL2t2yZTaGU34XgyS3PIaQRxVOvPbPpAMZLo0mBzCznTVD22T9xNEuw90+OencrPYtD5LLWbTnVjHRpkQAY8OCn9jbXaq1oxOdhotHWbPaJ7HejE9sVEHCupxfXWr1RHzjBEjhMxqmdSWgGRGnflpkur9cPlFWJ7RnPI57kypAzofcTwXnZI++zO0dl48SOOkfmrzsSf8ABVN37T4FQy52pBg+HnCv2xoixPEQekz016mkLTTfGC5LmEEAgvQLITaBs2e1j/ZP3HLz8LHAykeEr0LfQ/Y2r+kfuOWJuoZLPIjbEyGDHD5xjfn+adOtTQBLhol6lPJNzTHAcgubJCL5OuE5LgY1LW0E5k+AJTereg0ax5P0Y96lWtbilzZHAGPwQtLKZ7DcHGXYp9mSSjApymVv5XV9R3m6FObM2ky4ODQ7IgkzlvQ6AePgu6dnEzp5qc0VODjQ8LcJptl+sG0NNjGML2tLRmJ4knNO7RfdB2YqNMd5/JUBlYNEBw5BD5SN55NXkPw6UnaTOqU8O62zQKG0VGO2OTp8slWdob1ZD3jFviQRJIiM+aiv7SgRGX1Rmo+2W5ryMYDo4uMcgtsPh09y3cf2ZPPix24PqyANiady4N2hTXy2mPmt5E+8rj+1GjQewL3rPM90hm3O49nEfAE+5OWbN2jXC8DiRHvhPzfDjkJ5/kkX3k/uTUpLglqI2ddNYaPafGBHtKUp2Ks3V7RzK5Nred6I4jx81qs2RdyHCPoOOuNag5ALhzj/ABD5H8gm5ZxjmEBHHRDy5Hy2G2K7HR17RPj/APac0LY5hlpIcN4MFNGvE71I3rYOhDDiDsQB0OUieKW+dchUR1S2ptTBDargDrnKu9zW3orAK1Ul5LcRjMucSSGk9wAHmsxokucGjUkAZbyYC0TaSp8jsbaIGJrwaYcYyfEvcPapSG5dCkdDaK7nODXvkkmAYBO6dApOxbF2yocqYbxJc3Kd+RSmy1sik9hjCHSZIHaiInXRXq576hoaGEjuwn8VI93QY3pcLaAo02zAaRm0DPKTlrJ4qzbLWUspuwwCS3XSN6Z2iv0zm5OGGe0I1KnroZDT5JwikuhFkPbdnQ+o9+MS4k9Zhy85SZ2eMfvKZPeCOXBWhlvbMTolKdsad4PkFjLBBuwopwuF+gfT7gHHIa781ZNnrC6lZajXRm+cjO9qkOodQzkClXMaKLsIAEjQQO01OGGMXaAkwggEFsBEXy4CjaidBSM/8HLEql60txJ8Atm2oMWW2n/Yd9xy8wC0PIGe5TJFxdFuq3mw6Nd7E0feDeHMqtFzjqSgG+ahwT5L8x9iefebeLfekjezRvJ8BCiG0jwR4ANSAhQig3yZIG9eAJ80k63uO4KQ2e2Yq2vF0JZ1YxYnYddMokhWeyei+oSOkrMb9Frne+Faxt8IiWSnTZR/lb+MeS5dUcfnFc20mnUfTgHA5zZz+a4ifYtosWxdiaAehxGB2nOO7hMKo42yZZFExcMJ3+1L0bvqO7LHHwaVsd43ZQp4cNJjBBza1uojLP3o3UXBuTqWHiXHkAAm8dcsnzL4MbfYXBpcRAGvckrKxr3hoJkmJhWbaSgGNrtEZTB7iQQqvdH75niE5QSaHGbaJCz2RnSNa+cJMEjXknT7HSGgnxXFqaBVZi7JdmRulSNsuN7c2Oxj2rRQXoZub9Tq7aNMgjA3EO5Qu0Y/aNyjqDIeJTyyVix+cjPNWihstZ7UzHUacUkBwc4GNQIBjeidKIR6yM1KMLSH+jaz7qtUHxBTWp6NBqy0u8HNBHnCw3GlFBCcWu831GgPwjDkIyyAgTmrVU9HVpGbX0XAd7m//FN2+jq0knG6m0dxLj7kOSCjvYnZqtVrU6pGCm0tcCd51Eewrr0nXk11YU2yXMJmZgA59XcZJ9ivNhc6iynSJLiBHmAJPuHkkLdcLKxLnMBJJMnXXTlCd0Bl131cI7Ls4nyVnsV7sEA+4g+5WZmytKNI5rs7N09xI5fio3FUHc1qNVjzSLcQENJktBgxiiMlcLqJwdaJymNJjOO6VWbrs7KZcGODtJiDHJWSwAFpkSJBz7swVpHglkHabycHugzDjv711Qvg/OB5AwoW23QX1HluEy4nI55k6pH+yKjdMXk4rNvqOi3ULcHbhyhTVgq4rO/TtDTxas3ZZq43v96vGyrnmyVMcz0m8QdWJp2NroW4IIBBUSQG1R/wlt/oO+45eWGWsQIbu3leptrP/Et39B33HryfTOQ8EmNMei0HgAgarjvTYPStOXaAmOAlSbRcTprj4rp9TguvklQCTTc0cXNIHtXBYYmMuaBOK7MnNkr8dZK7agzAye3iw6j8fFbZYdoKVVgfRDqgJ+bhkeOeR7l54ZVT+7LzqUHB9B7mOHA69zhoR4q1KlRnNbuQX6ZtNcxH7Wprr2jqvQdCo0sb1h2QdRwC862yq6o99R3aeXOMZCXawFvVmtVOrSYer2QOqAAchvb+KantREoWJ3te7GhvRkPdOfACM02qX7jBHRjPxyTh12MjEHACYkkEAnIDraZpyNm3Z4ngDcGjMnhwRvbDakZ5thZZoVKggECCNPCBPcqVdbZqsBMSdVtO2lhpUrutLci/ojG8g5e3vWM3O9razHOEtBBI4iM0nfcaRLXpZHjMQ4fhxCkbNeVdzWim06TIDSNYMkkbwmNaj0nUotquDndVgYTroAStM2d2L6KzsZUJFXMuiCBJ0nfA9q2jPqZOHQz231aw7dNlTjhMOHHfn5KX2Qv4Eii6RPZnjvBVmvrY0s6zXtjMnEIVYu2ozpHEAEtyBAnPeQUsjTQRTTLiKy6+UDioZted6VDyuejYkTaeCKpX90KPaNTJlKiqTqUcBZIUyGw4DPif13LnH+fmkqdcmngAmXAzvyHuiUjHApsB10ihdrqgNmcDpLZ8MXcnzgQdyNlM8EgM9ZSo4Q5laDnIFRwc3hqYhRbr6r4S3p6hYHEAYjmJgErSbfstQtLpfTBcBEjqmOGSOh6ObKxmJweYkwXGPNWmHcg/R1iDazjPWLczvgGddVdBWyTKkwNAAEAZADcEoHrNjHArxrCslyvmzP8Apj3tVULd2XNWi4BFlfPrj3tTjyDZZwggEFZJX9qhNktw/wBh33HLy5Ru0wJdu3L1JtSf8Lbf6DvuOXlylWcS0E7x5clMrKjQ4p2Bg1z8U6pMaNAAk5S9jbNRg4uaOZCytm1JEiw1XQyWPafmvnmM8wu7LaXUsRFBh3HC6J8AcldbXc1Cpm5nWHzhLT5EZqKtVwPbPRubUG5rwA7/AJj8ltuT5MKa4IdttoPEVKRZ9NkjmmtvuZjm4rPhJ3tB1HdwKeV7A+mM6dRg4g42eYEwOSTaA6CGtcfWpkg8hn709qfAtzKqQWyDqMiD3bilrDb7RZzjpvewHPLsny0XFrb+1qgz2jrr5q42K8KRY1j2YQAADALSpSfYqxtT28dUpmnaabXBwgublPi38k6uvam0huGla5aCGta5oc4TkM3Zx4yitmzVnqZtcGE+oRH/ABUA25HjE5oxsaYxjI67hqEJ0IvW01DFY6rqtWpVe2mSDjwsxR/DaAD5yqJsrHyqhIkdI2RlmFzUv+tTZUok4mVG4IcTLZykfkkrjeG1abiYAcCT3BA1yattHelaylj7FZ6biZDiWSRwgAjLVKXPtpbagAfYHYvWa5rW8nGQoazbRt0D54Hu7wU/pXmT2XtJ78vq6oTaQOKY7vSjbLT28DKZ7VMElzu4viAPBJUrqLRHQugephP5e5O6V8ADNwb3YgQO6U4pXq12pbz/ABSbYbUR7bO1pzlv0hHvSnRA947ipJlpB8I3ZoCjScZLWg+H5JWFEYykOBQdRUpUsrNRPkRHtCTFlPHyI/EfkgBKh1WGNTv4CCMuaSeAAI75TmrZXz2ZiPduKRc3OHCD3ymAmAF3i8keHwRYSl1AkblbJdvyCk7cP2TvAqPuNna8lIXj+6d4FaLgXcqzWrro0pAXJCzKCEDQSrNs/wD+LUy+ePe1VeFaNnj/AIV/0x72px5E0WgIIBBWSV/ar/xLb/Qd9xy8t2Zxlo93gvUu1I/wtt/oO+45eZKVMABRJlxVisp5dAmtTGvXb70zAS9lqlrmuGrSDyMrNGpqJqT3d4XfmVUK+1dYtyp4XE5TEeJAMpmb8tDgS540jCN8+eULQxLvUtDBq4eCZOtFmD8Z6NtRujoGIHjA181SWdI44Q9xJ4EkqSsuzmX7sgn5xqZ+JbCQFZvypitNZ2LFifOLSZA3bk4ZbmvhjqTwcmhzJ35CfFNL2s/R2iqzXCQPsgrTLlsVMUKcNGbGk6CTA14p24roLko77fTxENcWAQIMy0gQcU6gnPuU7dV2l9I1PlLKYBzgzlxwxBVsFBkEFrYO6BB8Qoa17J0zLqJNI8BBYfFp/CE91qg29bKRfDhUBxEF7Zzc3ATGhaQIM96Z2TUbxl4+CtV43VaGU3yGvbhMlp3Qc8LvwKq9hGnkn/QKyRFSmTo5ncWke3RO7PSDuy8HulNxYwcg7kSw8tFzWsRGsu78g8eDm5HzVbSdxKfJqgjLmnNFz2A5aBRNgttduTH9IB8x/VfluzyKmbHflJxw1Gmm/wBVwgKHFlpi9C8YicvBP6d4n1vPMJI2ZrtB7jkkKljjQlSUS9O3nUOMCJ7hx0T2jeTvWxHyVTrAjT2cMks+2vgGQY0EeyRmgC7tvN29sgNmBkYEyfJdNvanigktHfnn4jJVivfTmHDAEtA741gTun3LkWtrznA84QxIuOJjxuM+CL5E3geZhU+pWgyJaeftTmzX+9uRJyy480qAud20sOKN8Je8yeiMCctPNMdm7Z0rHOyyIGXhvUleDwGSe72laL4SO5WHujtNcPL8QibB0PtCkaVeeJ70p0TXRlPfEx3lZWWQ7qR4qzbOMIstSfXHvaozoW59x0U3dbIs7/pj3tVx5B3RYQggEFZBB7SNmzWwcaJH2HLzK6mWnCRmF6dv79xa/wCkfuOXnm+LNLQ8ajI+HFRNFwZESumlJrpqzNSRpWcuyAzPD3ypmw3RA65nuH4nemVge5rBhkg5xMHyPDuT+jbhpmDwK0MSYsrGsADQAO5K1LRUa0mmQH5wVGttE6pQu3gooVlD2grONpqueMLyRiEznhG8K97OX5RfRptxjE1oBBMHIQqHf5xWmqe8exoCeVdlKuBtSmQ+Wg4ey4SNBxT6AabTrhKsqLJ6F8WqzHCS4f6XjL9eCn7v2ybkKjMB4tzHIpUOy53m6aFUf7b/ALpWXXUASwESJbI7pV7/ALSpVabsFQOlrspg6HcVQ7r+Z4t96EMvlp2ZpGejc6meHab/AMXbvAqLtNwWhkxhqDi12F3J35q1NqrptUoTaFSM6tVN7D1i6md3SMy8ncPNcu6R2uBw7nfg4ELSSA4EHMcNZUbX2es7tWYXcWEsPnGSrf6k7Sm0Kz2ZglvjIHkWkj2BSdHaF4HXbI4nP7TPxCdWjZl4P7GsHd1QA/aaomtYLVTEvs897HNPnEynuiwpk3Qvak8dk+UOHsMqXuijSdL8TXQ7l3kbln9S82DKo1zPFsHyKmriris7oabycQzkSYHE8kbUFsst5WJtSTGc5eCiK93OGn/XimV4Pr2V+DEXQAYa4b/9LvzXVHagnq1MM8HAsPPRS4vkakgn9KzQk9y7oXmQT0jQZ3wJ80/Ze9JwGNj298Yhzal2Oo1Mg5vOD7VNMq0W3YAtNGo5pJBeNfohTG0NXDRMAE9XKY38VG7D2YMouAGtQn7LV1t2wusxA1xM9klWvhI7kILyIEEQR36e1dMvUnIEt3bj4KtfJX6tdhyzDt3GCNUo61gNz1GUHR3flosjQttC2mCS6fDXkrNc1YuszyfXAz8WrKmXjoW9XdEg57/FaJsTVc6xVC4gnpd3DqQFceRPguoQQCCsghdoP3Fr/on7jlhZpy2OLfeFut/fuLX/AEj9xyw6jkAkxoqA4HcugitVTrOPEn3pu+se4e0rM1snLHW6oHBPWmRnp3qJsNTqo7VbxTHEnQfrcrXBk+SVE/NcR7R7U3rXwKfacHOG7We4cFAGvWrZCY4DIeZTqyXNvefIfmihDazMNV5J+cZd5q+WW05CJgCB7goSnZWgDB1Y8+cpzTtVRo6wxDcW5GO8IY0ybq4Htio1rhwcJ5KCt+ytJ2dNxpnhq3lqE9s9sY/R2fA5EeITprlIyk225a9GSQSPWZJHnvC7u7d4j3q5vrCC3WREROvFU2wiBG8fh/0nYUaKyqj+UD/rNMbO7E1p1kBLtPcEhjttZ2UDn+QRVGlxGJxjg3IecZwk6VNzsmgk/rentC7XfOcB3DMoCw6dUQBEBdmDwTqlZGDUE+Jj3JwwNHZY0eU+9OrFZE1LO1+TmtcOBAPvR3PddKhUdUpUgx7hgJaIESCRHkFM9KdxjwAR9I71jzT2ispu2mzrrRWFam/AcIaRDs4mMxprwVSq3TaWSHMe4D/T0jfZmtd6V3EodK7iUe8HQxanker1T/tuII8WOTqlbHzBcx/dUbhdz3rXTZWVO3Tpu+kxp/BIVtlrM/Wg0fQLm+wGE9xI49GbibGSW4ZqvymdzdDwS23tp6OgDGLrtEeRTrZ+y07LS6KmDhxF2Zz60T7lE+kWgbRZ2hjC+HhxAmQA05iFSaAqtC9qTsnSw8BmPzHJKObTfoWnkqi+zuEgPcI1DwHR+K5xVG5wfFjgfsuScEPcWupdTTnGXj+Cv2wVmDLFVA0NWc/qLH6N/VRljB/0u6rvbl7Vrfo6txrWCq4twkVY+4pUaHZfgggEFQiGv39xa/6R+45YPba2Ck474y8Tkt5vKtS/a06rsIqMDdDMEEGMu9Uq1bEXc9uE2mrEzlHwpMDDauhSDjmVtZ9Gt2fzNbmPgXJ9GN1/zNbmPhSSKbMmsFaByTO8HTUPdAC2il6Nbsbpaa3MfAuH+jG6ySTaa8nvHwppCZmllYQ0RwToNOq06nsJdwiLTVy8PgRnYW7v5mtzHwoEZnTXZtDRq4eS0Z+wV3nL5XXjhIH/AMEm30d3YP8A2Kx8SPgRQGb1C2rkB9feO4JQ2es0iHGo0fNcYWl09hbtGloq+z4U4bshd4/9ir+vqpUwM3s96N7LgWHgchzURXpYa7gNHdYeDuHmteq7GXa7tVqh/X0UyPo9u3Ii01stMx8KEh2Uq6apjozIcwxG+Nys1jsGhfy/NWWls1YBUFQ1nl4bhk928w3Mp7/Zti/jP/X1UbQsgGZCAIHALtoU7/Z9j/jO/X1V0LDY/wCM79fVVCIQBdNU38ksf8Z36+qh8ksf8Z36+qgCFhKgcVLCy2P+M79fVXbqFkMftnZfrggCDhAhTXyax/xnfr6qBs1j/jO/X1UARVAwCU4o1U9bQsg/znfr6qPoLJ/Gd+vJKgG+JFgB01TzDZP4zvb+SNoso/zne38ktoFbvq6qdXKo3Pc9uTx57/NVC27L16Yd0TxVYdxGF3nu81qNWlZHa1nfr6q4bZ7IP8536+qlTGYbbbG5mVRjm/Tbib5OC1L0S0w27q0RHT7iSP8AL4qbfd9iP+aeX/5Ti7mWWhSdSoO7bw6IiXEt4CNypN9xFoCCIFBMAnUwdQCi6BvqjkiQQAfQN9UckOgb6o5IIIAHQN9UckOgb6o5IkEAH0DfVHJDoG+qOSJBAB9A31RyQ6BvqjkiQQAfQN9UckOgb6o5IkEAH0DfVHJDoG+qOSJBAB9A31RyQ6BvqjkEEEADoG+qOQQ6BvqjkEEEADoG+qOQQ6BvqjkiQQAfQN9Ucgh0DfVHIIIIAHQN9Ucgh0DfVHJBBAA6Bvqjkh0DfVHJEggA+gb6o5IdA31RyQQQAOgb6o5BDoG+qOSJBAB9A31RyQFFvqjkgggBRBBBAH//2Q=="/>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118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Temporary Handwashing</a:t>
            </a:r>
          </a:p>
        </p:txBody>
      </p:sp>
      <p:sp>
        <p:nvSpPr>
          <p:cNvPr id="3" name="Content Placeholder 2"/>
          <p:cNvSpPr>
            <a:spLocks noGrp="1"/>
          </p:cNvSpPr>
          <p:nvPr>
            <p:ph idx="1"/>
          </p:nvPr>
        </p:nvSpPr>
        <p:spPr/>
        <p:txBody>
          <a:bodyPr/>
          <a:lstStyle/>
          <a:p>
            <a:endParaRPr lang="en-US" dirty="0"/>
          </a:p>
        </p:txBody>
      </p:sp>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88" r="7201"/>
          <a:stretch/>
        </p:blipFill>
        <p:spPr bwMode="auto">
          <a:xfrm>
            <a:off x="4572001" y="1705707"/>
            <a:ext cx="3452909"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634511" y="612359"/>
            <a:ext cx="2870553" cy="441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72" t="2743" r="2534" b="4949"/>
          <a:stretch/>
        </p:blipFill>
        <p:spPr bwMode="auto">
          <a:xfrm>
            <a:off x="609600" y="1160585"/>
            <a:ext cx="3086100" cy="226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43000" y="3505200"/>
            <a:ext cx="2139462" cy="3237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930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a:t>Clean and sanitize</a:t>
            </a:r>
          </a:p>
          <a:p>
            <a:r>
              <a:rPr lang="en-US" sz="3200" dirty="0"/>
              <a:t>Three-compartment sink or Three Food-grade tubs</a:t>
            </a:r>
          </a:p>
          <a:p>
            <a:pPr lvl="1"/>
            <a:r>
              <a:rPr lang="en-US" sz="2800" dirty="0"/>
              <a:t>Wash</a:t>
            </a:r>
          </a:p>
          <a:p>
            <a:pPr lvl="2"/>
            <a:r>
              <a:rPr lang="en-US" sz="2800" dirty="0"/>
              <a:t>110°F water and dish detergent</a:t>
            </a:r>
          </a:p>
          <a:p>
            <a:pPr lvl="1"/>
            <a:r>
              <a:rPr lang="en-US" sz="2800" dirty="0"/>
              <a:t>Rinse</a:t>
            </a:r>
          </a:p>
          <a:p>
            <a:pPr lvl="2"/>
            <a:r>
              <a:rPr lang="en-US" sz="2800" dirty="0"/>
              <a:t>110°F clean water </a:t>
            </a:r>
          </a:p>
          <a:p>
            <a:pPr lvl="1"/>
            <a:r>
              <a:rPr lang="en-US" sz="2800" dirty="0"/>
              <a:t>Sanitize</a:t>
            </a:r>
          </a:p>
          <a:p>
            <a:pPr lvl="2"/>
            <a:r>
              <a:rPr lang="en-US" sz="2800" dirty="0"/>
              <a:t>50-200 parts per million chlorine</a:t>
            </a:r>
          </a:p>
          <a:p>
            <a:pPr lvl="3"/>
            <a:r>
              <a:rPr lang="en-US" sz="2800" dirty="0"/>
              <a:t>Generally one ounce (two tablespoons) of bleach in three gallons of water</a:t>
            </a:r>
          </a:p>
        </p:txBody>
      </p:sp>
      <p:pic>
        <p:nvPicPr>
          <p:cNvPr id="4098" name="Picture 2" descr="http://www.co.cumberland.nc.us/health/images/TFE_Addendum_Dishwash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58000" y="2971800"/>
            <a:ext cx="4660400" cy="1931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KAR 4-28-33 Requirements</a:t>
            </a:r>
          </a:p>
        </p:txBody>
      </p:sp>
    </p:spTree>
    <p:extLst>
      <p:ext uri="{BB962C8B-B14F-4D97-AF65-F5344CB8AC3E}">
        <p14:creationId xmlns:p14="http://schemas.microsoft.com/office/powerpoint/2010/main" val="415422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77" r="31200"/>
          <a:stretch/>
        </p:blipFill>
        <p:spPr bwMode="auto">
          <a:xfrm>
            <a:off x="9522069" y="320676"/>
            <a:ext cx="2444262"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KAR 4-28-33 Requirements</a:t>
            </a:r>
          </a:p>
        </p:txBody>
      </p:sp>
      <p:sp>
        <p:nvSpPr>
          <p:cNvPr id="3" name="Content Placeholder 2"/>
          <p:cNvSpPr>
            <a:spLocks noGrp="1"/>
          </p:cNvSpPr>
          <p:nvPr>
            <p:ph idx="1"/>
          </p:nvPr>
        </p:nvSpPr>
        <p:spPr>
          <a:xfrm>
            <a:off x="609600" y="1636272"/>
            <a:ext cx="8153400" cy="4559371"/>
          </a:xfrm>
        </p:spPr>
        <p:txBody>
          <a:bodyPr/>
          <a:lstStyle/>
          <a:p>
            <a:r>
              <a:rPr lang="en-US" sz="3200" dirty="0"/>
              <a:t>Potable (drinking) water</a:t>
            </a:r>
          </a:p>
          <a:p>
            <a:r>
              <a:rPr lang="en-US" sz="3200" dirty="0"/>
              <a:t>Waste water into the sanitary sewer (not the storm sewer or onto the ground)</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590260"/>
            <a:ext cx="2995503" cy="299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60" t="6635" r="18046" b="8104"/>
          <a:stretch/>
        </p:blipFill>
        <p:spPr bwMode="auto">
          <a:xfrm>
            <a:off x="6705599" y="3220440"/>
            <a:ext cx="2567097" cy="332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0" y="3886200"/>
            <a:ext cx="2057400" cy="784830"/>
          </a:xfrm>
          <a:prstGeom prst="rect">
            <a:avLst/>
          </a:prstGeom>
          <a:noFill/>
          <a:scene3d>
            <a:camera prst="orthographicFront">
              <a:rot lat="21599994" lon="0" rev="21299981"/>
            </a:camera>
            <a:lightRig rig="threePt" dir="t"/>
          </a:scene3d>
        </p:spPr>
        <p:txBody>
          <a:bodyPr wrap="square" rtlCol="0">
            <a:prstTxWarp prst="textCurveUp">
              <a:avLst>
                <a:gd name="adj" fmla="val 26932"/>
              </a:avLst>
            </a:prstTxWarp>
            <a:spAutoFit/>
          </a:bodyPr>
          <a:lstStyle/>
          <a:p>
            <a:pPr algn="ctr"/>
            <a:r>
              <a:rPr lang="en-US" sz="3200" dirty="0">
                <a:solidFill>
                  <a:srgbClr val="FF0000"/>
                </a:solidFill>
              </a:rPr>
              <a:t>WASTE</a:t>
            </a:r>
          </a:p>
        </p:txBody>
      </p:sp>
      <p:sp>
        <p:nvSpPr>
          <p:cNvPr id="11" name="TextBox 10"/>
          <p:cNvSpPr txBox="1"/>
          <p:nvPr/>
        </p:nvSpPr>
        <p:spPr>
          <a:xfrm>
            <a:off x="7010400" y="4572000"/>
            <a:ext cx="2057400" cy="784830"/>
          </a:xfrm>
          <a:prstGeom prst="rect">
            <a:avLst/>
          </a:prstGeom>
          <a:noFill/>
          <a:scene3d>
            <a:camera prst="orthographicFront">
              <a:rot lat="21599994" lon="0" rev="21299981"/>
            </a:camera>
            <a:lightRig rig="threePt" dir="t"/>
          </a:scene3d>
        </p:spPr>
        <p:txBody>
          <a:bodyPr wrap="square" rtlCol="0">
            <a:prstTxWarp prst="textCurveUp">
              <a:avLst>
                <a:gd name="adj" fmla="val 26932"/>
              </a:avLst>
            </a:prstTxWarp>
            <a:spAutoFit/>
          </a:bodyPr>
          <a:lstStyle/>
          <a:p>
            <a:pPr algn="ctr"/>
            <a:r>
              <a:rPr lang="en-US" sz="3200" dirty="0">
                <a:solidFill>
                  <a:srgbClr val="FF0000"/>
                </a:solidFill>
              </a:rPr>
              <a:t>DO NOT</a:t>
            </a:r>
          </a:p>
        </p:txBody>
      </p:sp>
      <p:sp>
        <p:nvSpPr>
          <p:cNvPr id="12" name="TextBox 11"/>
          <p:cNvSpPr txBox="1"/>
          <p:nvPr/>
        </p:nvSpPr>
        <p:spPr>
          <a:xfrm>
            <a:off x="7010400" y="5234970"/>
            <a:ext cx="2057400" cy="784830"/>
          </a:xfrm>
          <a:prstGeom prst="rect">
            <a:avLst/>
          </a:prstGeom>
          <a:noFill/>
          <a:scene3d>
            <a:camera prst="orthographicFront">
              <a:rot lat="21599994" lon="0" rev="21299981"/>
            </a:camera>
            <a:lightRig rig="threePt" dir="t"/>
          </a:scene3d>
        </p:spPr>
        <p:txBody>
          <a:bodyPr wrap="square" rtlCol="0">
            <a:prstTxWarp prst="textCurveUp">
              <a:avLst>
                <a:gd name="adj" fmla="val 31413"/>
              </a:avLst>
            </a:prstTxWarp>
            <a:spAutoFit/>
          </a:bodyPr>
          <a:lstStyle/>
          <a:p>
            <a:pPr algn="ctr"/>
            <a:r>
              <a:rPr lang="en-US" sz="3200" dirty="0">
                <a:solidFill>
                  <a:srgbClr val="FF0000"/>
                </a:solidFill>
              </a:rPr>
              <a:t>DRINK</a:t>
            </a:r>
          </a:p>
        </p:txBody>
      </p:sp>
    </p:spTree>
    <p:extLst>
      <p:ext uri="{BB962C8B-B14F-4D97-AF65-F5344CB8AC3E}">
        <p14:creationId xmlns:p14="http://schemas.microsoft.com/office/powerpoint/2010/main" val="3133138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KAR 4-28-33 Requirements</a:t>
            </a:r>
          </a:p>
        </p:txBody>
      </p:sp>
      <p:sp>
        <p:nvSpPr>
          <p:cNvPr id="3" name="Content Placeholder 2"/>
          <p:cNvSpPr>
            <a:spLocks noGrp="1"/>
          </p:cNvSpPr>
          <p:nvPr>
            <p:ph idx="1"/>
          </p:nvPr>
        </p:nvSpPr>
        <p:spPr>
          <a:xfrm>
            <a:off x="609600" y="1636272"/>
            <a:ext cx="6096000" cy="4688328"/>
          </a:xfrm>
        </p:spPr>
        <p:txBody>
          <a:bodyPr>
            <a:normAutofit fontScale="92500" lnSpcReduction="10000"/>
          </a:bodyPr>
          <a:lstStyle/>
          <a:p>
            <a:r>
              <a:rPr lang="en-US" sz="3200" dirty="0"/>
              <a:t>Protect food from the elements</a:t>
            </a:r>
          </a:p>
          <a:p>
            <a:r>
              <a:rPr lang="en-US" sz="3200" dirty="0"/>
              <a:t>No animals in the area</a:t>
            </a:r>
          </a:p>
          <a:p>
            <a:r>
              <a:rPr lang="en-US" sz="3200" dirty="0"/>
              <a:t>Enclosure suited to conditions</a:t>
            </a:r>
          </a:p>
          <a:p>
            <a:pPr lvl="1"/>
            <a:r>
              <a:rPr lang="en-US" sz="2800" dirty="0"/>
              <a:t>Rain</a:t>
            </a:r>
          </a:p>
          <a:p>
            <a:pPr lvl="2"/>
            <a:r>
              <a:rPr lang="en-US" sz="2800" dirty="0"/>
              <a:t>Overhead, floor</a:t>
            </a:r>
          </a:p>
          <a:p>
            <a:pPr lvl="1"/>
            <a:r>
              <a:rPr lang="en-US" sz="2800" dirty="0"/>
              <a:t>Flies, mice, etc.</a:t>
            </a:r>
          </a:p>
          <a:p>
            <a:pPr lvl="2"/>
            <a:r>
              <a:rPr lang="en-US" sz="2800" dirty="0"/>
              <a:t>Full screen enclosure or cease operations</a:t>
            </a:r>
          </a:p>
          <a:p>
            <a:pPr lvl="1"/>
            <a:r>
              <a:rPr lang="en-US" sz="2800" dirty="0"/>
              <a:t>Blowing dust</a:t>
            </a:r>
          </a:p>
          <a:p>
            <a:pPr lvl="2"/>
            <a:r>
              <a:rPr lang="en-US" sz="2800" dirty="0"/>
              <a:t>Full walled enclosure or cease operations</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519"/>
          <a:stretch/>
        </p:blipFill>
        <p:spPr bwMode="auto">
          <a:xfrm>
            <a:off x="9116097" y="2750627"/>
            <a:ext cx="2604631"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ecx.images-amazon.com/images/I/81CyM8ZTgeL._SX42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228600"/>
            <a:ext cx="3158427" cy="26530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obile-cuisine.com/wp-content/uploads/2013/10/buying-a-concession-trail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23" r="7624" b="14488"/>
          <a:stretch/>
        </p:blipFill>
        <p:spPr bwMode="auto">
          <a:xfrm>
            <a:off x="6830097" y="4114800"/>
            <a:ext cx="2286000" cy="173550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22" b="4435"/>
          <a:stretch/>
        </p:blipFill>
        <p:spPr bwMode="auto">
          <a:xfrm>
            <a:off x="6172200" y="1791231"/>
            <a:ext cx="2819400" cy="191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762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
            <a:ext cx="9601200" cy="1143000"/>
          </a:xfrm>
        </p:spPr>
        <p:txBody>
          <a:bodyPr/>
          <a:lstStyle/>
          <a:p>
            <a:pPr eaLnBrk="1" fontAlgn="auto" hangingPunct="1">
              <a:spcAft>
                <a:spcPts val="0"/>
              </a:spcAft>
              <a:defRPr/>
            </a:pPr>
            <a:r>
              <a:rPr lang="en-US" dirty="0"/>
              <a:t>How can I become licensed at my home?</a:t>
            </a:r>
            <a:br>
              <a:rPr lang="en-US" dirty="0"/>
            </a:br>
            <a:endParaRPr lang="en-US" dirty="0"/>
          </a:p>
        </p:txBody>
      </p:sp>
      <p:sp>
        <p:nvSpPr>
          <p:cNvPr id="3" name="Content Placeholder 2"/>
          <p:cNvSpPr>
            <a:spLocks noGrp="1"/>
          </p:cNvSpPr>
          <p:nvPr>
            <p:ph idx="1"/>
          </p:nvPr>
        </p:nvSpPr>
        <p:spPr/>
        <p:txBody>
          <a:bodyPr>
            <a:normAutofit/>
          </a:bodyPr>
          <a:lstStyle/>
          <a:p>
            <a:pPr marL="273177" eaLnBrk="1" fontAlgn="auto" hangingPunct="1">
              <a:spcAft>
                <a:spcPts val="0"/>
              </a:spcAft>
              <a:buClr>
                <a:schemeClr val="accent4"/>
              </a:buClr>
              <a:defRPr/>
            </a:pPr>
            <a:r>
              <a:rPr lang="en-US" sz="3500" dirty="0"/>
              <a:t>Separate kitchen</a:t>
            </a:r>
          </a:p>
          <a:p>
            <a:pPr marL="273177" eaLnBrk="1" fontAlgn="auto" hangingPunct="1">
              <a:spcAft>
                <a:spcPts val="0"/>
              </a:spcAft>
              <a:buClr>
                <a:schemeClr val="accent4"/>
              </a:buClr>
              <a:defRPr/>
            </a:pPr>
            <a:r>
              <a:rPr lang="en-US" sz="3500" dirty="0"/>
              <a:t>Proper equipment for processes being used</a:t>
            </a:r>
          </a:p>
          <a:p>
            <a:pPr marL="273177" eaLnBrk="1" fontAlgn="auto" hangingPunct="1">
              <a:spcAft>
                <a:spcPts val="0"/>
              </a:spcAft>
              <a:buClr>
                <a:schemeClr val="accent4"/>
              </a:buClr>
              <a:defRPr/>
            </a:pPr>
            <a:r>
              <a:rPr lang="en-US" sz="3500" dirty="0"/>
              <a:t>Proper storage areas</a:t>
            </a:r>
          </a:p>
          <a:p>
            <a:pPr marL="273177" eaLnBrk="1" fontAlgn="auto" hangingPunct="1">
              <a:spcAft>
                <a:spcPts val="0"/>
              </a:spcAft>
              <a:buClr>
                <a:schemeClr val="accent4"/>
              </a:buClr>
              <a:defRPr/>
            </a:pPr>
            <a:r>
              <a:rPr lang="en-US" sz="3500" dirty="0"/>
              <a:t>Proper labeling for packaged products</a:t>
            </a:r>
          </a:p>
        </p:txBody>
      </p:sp>
      <p:pic>
        <p:nvPicPr>
          <p:cNvPr id="5" name="Picture 4">
            <a:extLst>
              <a:ext uri="{FF2B5EF4-FFF2-40B4-BE49-F238E27FC236}">
                <a16:creationId xmlns:a16="http://schemas.microsoft.com/office/drawing/2014/main" id="{0AFE4A84-FA9F-4A7E-97C3-09D25525018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9800" y="4267201"/>
            <a:ext cx="2460238" cy="2395684"/>
          </a:xfrm>
          <a:prstGeom prst="rect">
            <a:avLst/>
          </a:prstGeom>
        </p:spPr>
      </p:pic>
      <p:pic>
        <p:nvPicPr>
          <p:cNvPr id="11" name="Picture 3">
            <a:extLst>
              <a:ext uri="{FF2B5EF4-FFF2-40B4-BE49-F238E27FC236}">
                <a16:creationId xmlns:a16="http://schemas.microsoft.com/office/drawing/2014/main" id="{F347D3D0-EAA9-4BE4-9A31-C1855A1ECB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
          <a:stretch/>
        </p:blipFill>
        <p:spPr bwMode="auto">
          <a:xfrm>
            <a:off x="5943600" y="4267200"/>
            <a:ext cx="3048000" cy="23894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8610600" cy="1143000"/>
          </a:xfrm>
        </p:spPr>
        <p:txBody>
          <a:bodyPr/>
          <a:lstStyle/>
          <a:p>
            <a:pPr eaLnBrk="1" fontAlgn="auto" hangingPunct="1">
              <a:spcAft>
                <a:spcPts val="0"/>
              </a:spcAft>
              <a:defRPr/>
            </a:pPr>
            <a:r>
              <a:rPr lang="en-US" dirty="0"/>
              <a:t>Incubator Kitchens</a:t>
            </a:r>
          </a:p>
        </p:txBody>
      </p:sp>
      <p:sp>
        <p:nvSpPr>
          <p:cNvPr id="17411" name="Content Placeholder 2"/>
          <p:cNvSpPr>
            <a:spLocks noGrp="1"/>
          </p:cNvSpPr>
          <p:nvPr>
            <p:ph idx="1"/>
          </p:nvPr>
        </p:nvSpPr>
        <p:spPr/>
        <p:txBody>
          <a:bodyPr/>
          <a:lstStyle/>
          <a:p>
            <a:pPr eaLnBrk="1" hangingPunct="1"/>
            <a:r>
              <a:rPr lang="en-US" sz="3500" dirty="0"/>
              <a:t>Each operator who is required to be licensed must be licensed to operate at that location</a:t>
            </a:r>
          </a:p>
        </p:txBody>
      </p:sp>
      <p:pic>
        <p:nvPicPr>
          <p:cNvPr id="4" name="Picture 2" descr="S:\Food Safety &amp; Lodging\Food Safety\Food Safety Photos\1-Presentation Photo Library\100_14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0081" y="2915475"/>
            <a:ext cx="4448479" cy="333101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Food Safety &amp; Lodging\Food Safety\Food Safety Photos\1-Presentation Photo Library\100_14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1" y="2915475"/>
            <a:ext cx="4448480" cy="3331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28CF-C00C-405A-B2E1-8FE8738DE05B}"/>
              </a:ext>
            </a:extLst>
          </p:cNvPr>
          <p:cNvSpPr>
            <a:spLocks noGrp="1"/>
          </p:cNvSpPr>
          <p:nvPr>
            <p:ph type="title"/>
          </p:nvPr>
        </p:nvSpPr>
        <p:spPr/>
        <p:txBody>
          <a:bodyPr/>
          <a:lstStyle/>
          <a:p>
            <a:r>
              <a:rPr lang="en-US" dirty="0"/>
              <a:t>Fun Photos!</a:t>
            </a:r>
          </a:p>
        </p:txBody>
      </p:sp>
      <p:pic>
        <p:nvPicPr>
          <p:cNvPr id="5" name="Content Placeholder 4">
            <a:extLst>
              <a:ext uri="{FF2B5EF4-FFF2-40B4-BE49-F238E27FC236}">
                <a16:creationId xmlns:a16="http://schemas.microsoft.com/office/drawing/2014/main" id="{07BBB838-9791-4C3E-A165-03C35D31E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786187" y="1106489"/>
            <a:ext cx="6286500" cy="4714875"/>
          </a:xfrm>
        </p:spPr>
      </p:pic>
    </p:spTree>
    <p:extLst>
      <p:ext uri="{BB962C8B-B14F-4D97-AF65-F5344CB8AC3E}">
        <p14:creationId xmlns:p14="http://schemas.microsoft.com/office/powerpoint/2010/main" val="3907149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2" name="Title 1"/>
          <p:cNvSpPr>
            <a:spLocks noGrp="1"/>
          </p:cNvSpPr>
          <p:nvPr>
            <p:ph type="title"/>
          </p:nvPr>
        </p:nvSpPr>
        <p:spPr>
          <a:xfrm>
            <a:off x="1981200" y="320040"/>
            <a:ext cx="7239000" cy="594360"/>
          </a:xfrm>
        </p:spPr>
        <p:txBody>
          <a:bodyPr/>
          <a:lstStyle/>
          <a:p>
            <a:pPr algn="ctr" eaLnBrk="1" fontAlgn="auto" hangingPunct="1">
              <a:spcAft>
                <a:spcPts val="0"/>
              </a:spcAft>
              <a:defRPr/>
            </a:pPr>
            <a:r>
              <a:rPr lang="en-US" dirty="0"/>
              <a:t>Store Shelf</a:t>
            </a:r>
          </a:p>
        </p:txBody>
      </p:sp>
      <p:pic>
        <p:nvPicPr>
          <p:cNvPr id="6" name="Picture 4" descr="DSC00155"/>
          <p:cNvPicPr>
            <a:picLocks noChangeAspect="1" noChangeArrowheads="1"/>
          </p:cNvPicPr>
          <p:nvPr/>
        </p:nvPicPr>
        <p:blipFill>
          <a:blip r:embed="rId3" cstate="print">
            <a:extLst>
              <a:ext uri="{28A0092B-C50C-407E-A947-70E740481C1C}">
                <a14:useLocalDpi xmlns:a14="http://schemas.microsoft.com/office/drawing/2010/main" val="0"/>
              </a:ext>
            </a:extLst>
          </a:blip>
          <a:srcRect l="9880" b="14371"/>
          <a:stretch>
            <a:fillRect/>
          </a:stretch>
        </p:blipFill>
        <p:spPr bwMode="auto">
          <a:xfrm>
            <a:off x="1752600" y="914400"/>
            <a:ext cx="7645400"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464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594360"/>
          </a:xfrm>
        </p:spPr>
        <p:txBody>
          <a:bodyPr/>
          <a:lstStyle/>
          <a:p>
            <a:pPr algn="ctr" eaLnBrk="1" fontAlgn="auto" hangingPunct="1">
              <a:spcAft>
                <a:spcPts val="0"/>
              </a:spcAft>
              <a:defRPr/>
            </a:pPr>
            <a:r>
              <a:rPr lang="en-US" dirty="0"/>
              <a:t>Extra Protein</a:t>
            </a:r>
          </a:p>
        </p:txBody>
      </p:sp>
      <p:sp>
        <p:nvSpPr>
          <p:cNvPr id="4" name="Content Placeholder 3"/>
          <p:cNvSpPr>
            <a:spLocks noGrp="1"/>
          </p:cNvSpPr>
          <p:nvPr>
            <p:ph idx="1"/>
          </p:nvPr>
        </p:nvSpPr>
        <p:spPr/>
        <p:txBody>
          <a:bodyPr/>
          <a:lstStyle/>
          <a:p>
            <a:endParaRPr lang="en-US" dirty="0"/>
          </a:p>
        </p:txBody>
      </p:sp>
      <p:pic>
        <p:nvPicPr>
          <p:cNvPr id="6" name="Picture 2" descr="C:\MyFiles\Restaurant pictures\Maggots\Maggo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914400"/>
            <a:ext cx="7772400" cy="5829300"/>
          </a:xfrm>
          <a:prstGeom prst="rect">
            <a:avLst/>
          </a:prstGeom>
          <a:noFill/>
          <a:ln w="9525">
            <a:noFill/>
            <a:miter lim="800000"/>
            <a:headEnd/>
            <a:tailEnd/>
          </a:ln>
        </p:spPr>
      </p:pic>
    </p:spTree>
    <p:extLst>
      <p:ext uri="{BB962C8B-B14F-4D97-AF65-F5344CB8AC3E}">
        <p14:creationId xmlns:p14="http://schemas.microsoft.com/office/powerpoint/2010/main" val="81321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609600" y="320676"/>
            <a:ext cx="10972800" cy="593725"/>
          </a:xfrm>
        </p:spPr>
        <p:txBody>
          <a:bodyPr>
            <a:noAutofit/>
          </a:bodyPr>
          <a:lstStyle/>
          <a:p>
            <a:pPr eaLnBrk="1" fontAlgn="auto" hangingPunct="1">
              <a:spcAft>
                <a:spcPts val="0"/>
              </a:spcAft>
              <a:defRPr/>
            </a:pPr>
            <a:r>
              <a:rPr lang="en-US" dirty="0"/>
              <a:t>Why do we have food safety requirements?</a:t>
            </a:r>
          </a:p>
        </p:txBody>
      </p:sp>
      <p:sp>
        <p:nvSpPr>
          <p:cNvPr id="10243" name="Rectangle 3"/>
          <p:cNvSpPr>
            <a:spLocks noGrp="1" noChangeArrowheads="1"/>
          </p:cNvSpPr>
          <p:nvPr>
            <p:ph type="body" idx="1"/>
          </p:nvPr>
        </p:nvSpPr>
        <p:spPr>
          <a:xfrm>
            <a:off x="609600" y="1554162"/>
            <a:ext cx="8610600" cy="4846638"/>
          </a:xfrm>
        </p:spPr>
        <p:txBody>
          <a:bodyPr/>
          <a:lstStyle/>
          <a:p>
            <a:r>
              <a:rPr lang="en-US" sz="3600" dirty="0"/>
              <a:t>2011 CDC Estimates</a:t>
            </a:r>
          </a:p>
          <a:p>
            <a:pPr lvl="1"/>
            <a:r>
              <a:rPr lang="en-US" sz="3200" dirty="0"/>
              <a:t>48 Million FBI cases per year in the U.S.</a:t>
            </a:r>
          </a:p>
          <a:p>
            <a:pPr lvl="1"/>
            <a:r>
              <a:rPr lang="en-US" sz="3200" dirty="0"/>
              <a:t>128,000 hospitalizations caused by FBI per year in the U.S.</a:t>
            </a:r>
          </a:p>
          <a:p>
            <a:pPr lvl="1"/>
            <a:r>
              <a:rPr lang="en-US" sz="3200" dirty="0"/>
              <a:t>3,000 deaths caused by FBI per year in the U.S.</a:t>
            </a:r>
          </a:p>
          <a:p>
            <a:pPr>
              <a:defRPr/>
            </a:pPr>
            <a:r>
              <a:rPr lang="en-US" sz="3600" dirty="0"/>
              <a:t>2012 Cost Estimate </a:t>
            </a:r>
            <a:r>
              <a:rPr lang="en-US" dirty="0"/>
              <a:t>(Journal of Food Protection)</a:t>
            </a:r>
            <a:endParaRPr lang="en-US" sz="3600" dirty="0"/>
          </a:p>
          <a:p>
            <a:pPr lvl="1">
              <a:buFont typeface="Arial" pitchFamily="34" charset="0"/>
              <a:buChar char="•"/>
              <a:defRPr/>
            </a:pPr>
            <a:r>
              <a:rPr lang="en-US" sz="3200" dirty="0"/>
              <a:t>$77 billion</a:t>
            </a:r>
          </a:p>
          <a:p>
            <a:pPr lvl="1"/>
            <a:endParaRPr lang="en-US" sz="2500" dirty="0">
              <a:solidFill>
                <a:schemeClr val="tx1">
                  <a:lumMod val="75000"/>
                  <a:lumOff val="25000"/>
                </a:schemeClr>
              </a:solidFill>
            </a:endParaRPr>
          </a:p>
        </p:txBody>
      </p:sp>
      <p:pic>
        <p:nvPicPr>
          <p:cNvPr id="5" name="Picture 2" descr="C:\Documents and Settings\ainman\Local Settings\Temporary Internet Files\Content.IE5\GP9PKXPX\MP900422176[1].jpg">
            <a:extLst>
              <a:ext uri="{FF2B5EF4-FFF2-40B4-BE49-F238E27FC236}">
                <a16:creationId xmlns:a16="http://schemas.microsoft.com/office/drawing/2014/main" id="{E4B975B8-34B0-45C5-9256-4BDE0C8816A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9220200" y="1905000"/>
            <a:ext cx="2587714" cy="1668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594360"/>
          </a:xfrm>
        </p:spPr>
        <p:txBody>
          <a:bodyPr/>
          <a:lstStyle/>
          <a:p>
            <a:pPr algn="ctr" eaLnBrk="1" fontAlgn="auto" hangingPunct="1">
              <a:spcAft>
                <a:spcPts val="0"/>
              </a:spcAft>
              <a:defRPr/>
            </a:pPr>
            <a:r>
              <a:rPr lang="en-US" dirty="0"/>
              <a:t>Clean?</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676400" y="990600"/>
            <a:ext cx="8305800" cy="5064953"/>
          </a:xfrm>
        </p:spPr>
      </p:pic>
    </p:spTree>
    <p:extLst>
      <p:ext uri="{BB962C8B-B14F-4D97-AF65-F5344CB8AC3E}">
        <p14:creationId xmlns:p14="http://schemas.microsoft.com/office/powerpoint/2010/main" val="2459191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594360"/>
          </a:xfrm>
        </p:spPr>
        <p:txBody>
          <a:bodyPr/>
          <a:lstStyle/>
          <a:p>
            <a:pPr algn="ctr" eaLnBrk="1" fontAlgn="auto" hangingPunct="1">
              <a:spcAft>
                <a:spcPts val="0"/>
              </a:spcAft>
              <a:defRPr/>
            </a:pPr>
            <a:r>
              <a:rPr lang="en-US" dirty="0"/>
              <a:t>Delivery</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752600" y="1023864"/>
            <a:ext cx="7620000" cy="5270575"/>
          </a:xfrm>
        </p:spPr>
      </p:pic>
    </p:spTree>
    <p:extLst>
      <p:ext uri="{BB962C8B-B14F-4D97-AF65-F5344CB8AC3E}">
        <p14:creationId xmlns:p14="http://schemas.microsoft.com/office/powerpoint/2010/main" val="1165669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594360"/>
          </a:xfrm>
        </p:spPr>
        <p:txBody>
          <a:bodyPr/>
          <a:lstStyle/>
          <a:p>
            <a:pPr algn="ctr" eaLnBrk="1" fontAlgn="auto" hangingPunct="1">
              <a:spcAft>
                <a:spcPts val="0"/>
              </a:spcAft>
              <a:defRPr/>
            </a:pPr>
            <a:r>
              <a:rPr lang="en-US" dirty="0"/>
              <a:t>Roadside BBQ</a:t>
            </a:r>
          </a:p>
        </p:txBody>
      </p:sp>
      <p:sp>
        <p:nvSpPr>
          <p:cNvPr id="4" name="Content Placeholder 3"/>
          <p:cNvSpPr>
            <a:spLocks noGrp="1"/>
          </p:cNvSpPr>
          <p:nvPr>
            <p:ph idx="1"/>
          </p:nvPr>
        </p:nvSpPr>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0200" y="1219200"/>
            <a:ext cx="8946562" cy="441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694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20676"/>
            <a:ext cx="7772400" cy="593725"/>
          </a:xfrm>
        </p:spPr>
        <p:txBody>
          <a:bodyPr>
            <a:normAutofit fontScale="90000"/>
          </a:bodyPr>
          <a:lstStyle/>
          <a:p>
            <a:r>
              <a:rPr lang="en-US" sz="4267" dirty="0"/>
              <a:t>“Proper” Thermometer Use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073623"/>
            <a:ext cx="7239000" cy="5429251"/>
          </a:xfrm>
        </p:spPr>
      </p:pic>
    </p:spTree>
    <p:extLst>
      <p:ext uri="{BB962C8B-B14F-4D97-AF65-F5344CB8AC3E}">
        <p14:creationId xmlns:p14="http://schemas.microsoft.com/office/powerpoint/2010/main" val="1130634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0" y="260027"/>
            <a:ext cx="5203448" cy="5939028"/>
          </a:xfrm>
          <a:prstGeom prst="rect">
            <a:avLst/>
          </a:prstGeom>
        </p:spPr>
      </p:pic>
      <p:sp>
        <p:nvSpPr>
          <p:cNvPr id="4" name="Title 3"/>
          <p:cNvSpPr>
            <a:spLocks noGrp="1"/>
          </p:cNvSpPr>
          <p:nvPr>
            <p:ph type="title"/>
          </p:nvPr>
        </p:nvSpPr>
        <p:spPr/>
        <p:txBody>
          <a:bodyPr/>
          <a:lstStyle/>
          <a:p>
            <a:r>
              <a:rPr lang="en-US" dirty="0"/>
              <a:t>What is it?</a:t>
            </a:r>
          </a:p>
        </p:txBody>
      </p:sp>
    </p:spTree>
    <p:extLst>
      <p:ext uri="{BB962C8B-B14F-4D97-AF65-F5344CB8AC3E}">
        <p14:creationId xmlns:p14="http://schemas.microsoft.com/office/powerpoint/2010/main" val="1776988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2514600" cy="593725"/>
          </a:xfrm>
        </p:spPr>
        <p:txBody>
          <a:bodyPr/>
          <a:lstStyle/>
          <a:p>
            <a:pPr algn="ctr"/>
            <a:r>
              <a:rPr lang="en-US" dirty="0"/>
              <a:t>Food Cart  Topeka circa 1955</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65629" y="533400"/>
            <a:ext cx="6892771" cy="584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425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594360"/>
          </a:xfrm>
        </p:spPr>
        <p:txBody>
          <a:bodyPr/>
          <a:lstStyle/>
          <a:p>
            <a:pPr algn="ctr" eaLnBrk="1" fontAlgn="auto" hangingPunct="1">
              <a:spcAft>
                <a:spcPts val="0"/>
              </a:spcAft>
              <a:defRPr/>
            </a:pPr>
            <a:r>
              <a:rPr lang="en-US" dirty="0"/>
              <a:t>Necessary Condiments</a:t>
            </a:r>
          </a:p>
        </p:txBody>
      </p:sp>
      <p:sp>
        <p:nvSpPr>
          <p:cNvPr id="4" name="Content Placeholder 3"/>
          <p:cNvSpPr>
            <a:spLocks noGrp="1"/>
          </p:cNvSpPr>
          <p:nvPr>
            <p:ph idx="1"/>
          </p:nvPr>
        </p:nvSpPr>
        <p:spPr/>
        <p:txBody>
          <a:bodyPr/>
          <a:lstStyle/>
          <a:p>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990600"/>
            <a:ext cx="7620000" cy="553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120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1143000"/>
          </a:xfrm>
        </p:spPr>
        <p:txBody>
          <a:bodyPr/>
          <a:lstStyle/>
          <a:p>
            <a:pPr eaLnBrk="1" fontAlgn="auto" hangingPunct="1">
              <a:spcAft>
                <a:spcPts val="0"/>
              </a:spcAft>
              <a:defRPr/>
            </a:pPr>
            <a:endParaRPr lang="en-US" dirty="0"/>
          </a:p>
        </p:txBody>
      </p:sp>
      <p:sp>
        <p:nvSpPr>
          <p:cNvPr id="18435" name="Content Placeholder 2"/>
          <p:cNvSpPr>
            <a:spLocks noGrp="1"/>
          </p:cNvSpPr>
          <p:nvPr>
            <p:ph idx="1"/>
          </p:nvPr>
        </p:nvSpPr>
        <p:spPr/>
        <p:txBody>
          <a:bodyPr/>
          <a:lstStyle/>
          <a:p>
            <a:pPr marL="0" indent="0" algn="ctr" eaLnBrk="1" hangingPunct="1">
              <a:buNone/>
            </a:pPr>
            <a:endParaRPr lang="en-US" sz="9600" dirty="0"/>
          </a:p>
          <a:p>
            <a:pPr marL="0" indent="0" algn="ctr" eaLnBrk="1" hangingPunct="1">
              <a:buNone/>
            </a:pPr>
            <a:r>
              <a:rPr lang="en-US" sz="9600" dirty="0"/>
              <a:t>Questions???</a:t>
            </a:r>
          </a:p>
          <a:p>
            <a:pPr eaLnBrk="1" hangingPunct="1"/>
            <a:endParaRPr lang="en-US" sz="9600" dirty="0"/>
          </a:p>
        </p:txBody>
      </p:sp>
    </p:spTree>
    <p:extLst>
      <p:ext uri="{BB962C8B-B14F-4D97-AF65-F5344CB8AC3E}">
        <p14:creationId xmlns:p14="http://schemas.microsoft.com/office/powerpoint/2010/main" val="2117630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
            <a:ext cx="10210800" cy="1143000"/>
          </a:xfrm>
        </p:spPr>
        <p:txBody>
          <a:bodyPr/>
          <a:lstStyle/>
          <a:p>
            <a:pPr eaLnBrk="1" hangingPunct="1"/>
            <a:r>
              <a:rPr lang="en-US" dirty="0"/>
              <a:t>Kansas Department of Agriculture</a:t>
            </a:r>
            <a:br>
              <a:rPr lang="en-US" dirty="0"/>
            </a:br>
            <a:br>
              <a:rPr lang="en-US" sz="4000" dirty="0"/>
            </a:br>
            <a:endParaRPr lang="en-US" dirty="0"/>
          </a:p>
        </p:txBody>
      </p:sp>
      <p:sp>
        <p:nvSpPr>
          <p:cNvPr id="16387" name="Content Placeholder 2"/>
          <p:cNvSpPr>
            <a:spLocks noGrp="1"/>
          </p:cNvSpPr>
          <p:nvPr>
            <p:ph idx="1"/>
          </p:nvPr>
        </p:nvSpPr>
        <p:spPr/>
        <p:txBody>
          <a:bodyPr/>
          <a:lstStyle/>
          <a:p>
            <a:pPr eaLnBrk="1" hangingPunct="1"/>
            <a:r>
              <a:rPr lang="en-US" sz="3200" dirty="0"/>
              <a:t>Website </a:t>
            </a:r>
          </a:p>
          <a:p>
            <a:pPr lvl="1" eaLnBrk="1" hangingPunct="1"/>
            <a:r>
              <a:rPr lang="en-US" sz="2800" dirty="0"/>
              <a:t>agriculture.ks.gov</a:t>
            </a:r>
          </a:p>
          <a:p>
            <a:pPr eaLnBrk="1" hangingPunct="1"/>
            <a:r>
              <a:rPr lang="en-US" sz="3500" dirty="0"/>
              <a:t>Email</a:t>
            </a:r>
          </a:p>
          <a:p>
            <a:pPr lvl="1" eaLnBrk="1" hangingPunct="1"/>
            <a:r>
              <a:rPr lang="en-US" sz="2800" dirty="0"/>
              <a:t> kda.fsl@ks.gov</a:t>
            </a:r>
          </a:p>
          <a:p>
            <a:pPr eaLnBrk="1" hangingPunct="1"/>
            <a:r>
              <a:rPr lang="en-US" sz="3500" dirty="0"/>
              <a:t>Phone</a:t>
            </a:r>
          </a:p>
          <a:p>
            <a:pPr lvl="1" eaLnBrk="1" hangingPunct="1"/>
            <a:r>
              <a:rPr lang="en-US" sz="2800" dirty="0"/>
              <a:t>(785) 564-6767</a:t>
            </a:r>
          </a:p>
          <a:p>
            <a:pPr eaLnBrk="1" hangingPunct="1"/>
            <a:r>
              <a:rPr lang="en-US" sz="3500" dirty="0"/>
              <a:t>Fax</a:t>
            </a:r>
          </a:p>
          <a:p>
            <a:pPr lvl="1" eaLnBrk="1" hangingPunct="1"/>
            <a:r>
              <a:rPr lang="en-US" sz="2800" dirty="0"/>
              <a:t>(785) 564-6779</a:t>
            </a:r>
          </a:p>
          <a:p>
            <a:pPr lvl="2" eaLnBrk="1" hangingPunct="1"/>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6056" y="265814"/>
            <a:ext cx="9655544" cy="1181986"/>
          </a:xfrm>
        </p:spPr>
        <p:txBody>
          <a:bodyPr/>
          <a:lstStyle/>
          <a:p>
            <a:r>
              <a:rPr lang="en-US" dirty="0"/>
              <a:t>The Real Impact of Foodborne Illness</a:t>
            </a:r>
          </a:p>
        </p:txBody>
      </p:sp>
      <p:sp>
        <p:nvSpPr>
          <p:cNvPr id="29699" name="Rectangle 3"/>
          <p:cNvSpPr>
            <a:spLocks noGrp="1" noChangeArrowheads="1"/>
          </p:cNvSpPr>
          <p:nvPr>
            <p:ph type="body" idx="1"/>
          </p:nvPr>
        </p:nvSpPr>
        <p:spPr>
          <a:xfrm>
            <a:off x="1447800" y="1636272"/>
            <a:ext cx="9296400" cy="4559371"/>
          </a:xfrm>
        </p:spPr>
        <p:txBody>
          <a:bodyPr>
            <a:normAutofit lnSpcReduction="10000"/>
          </a:bodyPr>
          <a:lstStyle/>
          <a:p>
            <a:r>
              <a:rPr lang="en-US" dirty="0"/>
              <a:t>Kyle 2003-2006</a:t>
            </a:r>
          </a:p>
          <a:p>
            <a:pPr lvl="1"/>
            <a:r>
              <a:rPr lang="en-US" dirty="0"/>
              <a:t>Died from E. coli O157:H7 at age 2 and a 1/2</a:t>
            </a:r>
          </a:p>
          <a:p>
            <a:pPr lvl="1"/>
            <a:r>
              <a:rPr lang="en-US" dirty="0"/>
              <a:t>Spinach </a:t>
            </a:r>
          </a:p>
          <a:p>
            <a:r>
              <a:rPr lang="en-US" dirty="0"/>
              <a:t>Shirley 1936-2008</a:t>
            </a:r>
          </a:p>
          <a:p>
            <a:pPr lvl="1"/>
            <a:r>
              <a:rPr lang="en-US" dirty="0"/>
              <a:t>Died from Salmonella at age 73</a:t>
            </a:r>
          </a:p>
          <a:p>
            <a:pPr lvl="1"/>
            <a:r>
              <a:rPr lang="en-US" dirty="0"/>
              <a:t>Peanut butter</a:t>
            </a:r>
          </a:p>
          <a:p>
            <a:r>
              <a:rPr lang="en-US" dirty="0"/>
              <a:t>Michael 2004</a:t>
            </a:r>
          </a:p>
          <a:p>
            <a:pPr lvl="1"/>
            <a:r>
              <a:rPr lang="en-US" dirty="0"/>
              <a:t>Died from Listeria monocytogenes </a:t>
            </a:r>
          </a:p>
          <a:p>
            <a:pPr lvl="1"/>
            <a:r>
              <a:rPr lang="en-US" dirty="0"/>
              <a:t>Infected through the placenta</a:t>
            </a:r>
          </a:p>
          <a:p>
            <a:pPr lvl="1"/>
            <a:r>
              <a:rPr lang="en-US" dirty="0"/>
              <a:t>Emergency C-section at 30 weeks</a:t>
            </a:r>
          </a:p>
          <a:p>
            <a:pPr lvl="1"/>
            <a:r>
              <a:rPr lang="en-US" dirty="0"/>
              <a:t>Lettuce</a:t>
            </a:r>
          </a:p>
        </p:txBody>
      </p:sp>
      <p:pic>
        <p:nvPicPr>
          <p:cNvPr id="6" name="Picture 2" descr="Ky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00200"/>
            <a:ext cx="902208" cy="1219200"/>
          </a:xfrm>
          <a:prstGeom prst="rect">
            <a:avLst/>
          </a:prstGeom>
          <a:noFill/>
        </p:spPr>
      </p:pic>
      <p:pic>
        <p:nvPicPr>
          <p:cNvPr id="7" name="Picture 4" descr="Shirley">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971800"/>
            <a:ext cx="902208" cy="1219200"/>
          </a:xfrm>
          <a:prstGeom prst="rect">
            <a:avLst/>
          </a:prstGeom>
          <a:noFill/>
        </p:spPr>
      </p:pic>
      <p:sp>
        <p:nvSpPr>
          <p:cNvPr id="3" name="Rectangle 2">
            <a:extLst>
              <a:ext uri="{FF2B5EF4-FFF2-40B4-BE49-F238E27FC236}">
                <a16:creationId xmlns:a16="http://schemas.microsoft.com/office/drawing/2014/main" id="{E0F8AF04-3D09-4380-BD36-2D5358EF45C3}"/>
              </a:ext>
            </a:extLst>
          </p:cNvPr>
          <p:cNvSpPr/>
          <p:nvPr/>
        </p:nvSpPr>
        <p:spPr>
          <a:xfrm>
            <a:off x="6324600" y="6415643"/>
            <a:ext cx="3595856" cy="369332"/>
          </a:xfrm>
          <a:prstGeom prst="rect">
            <a:avLst/>
          </a:prstGeom>
        </p:spPr>
        <p:txBody>
          <a:bodyPr wrap="none">
            <a:spAutoFit/>
          </a:bodyPr>
          <a:lstStyle/>
          <a:p>
            <a:r>
              <a:rPr lang="en-US" dirty="0">
                <a:solidFill>
                  <a:schemeClr val="bg1"/>
                </a:solidFill>
              </a:rPr>
              <a:t>Source: Stopfoodborneillness.org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9600" y="274638"/>
            <a:ext cx="9956800" cy="1143000"/>
          </a:xfrm>
        </p:spPr>
        <p:txBody>
          <a:bodyPr>
            <a:noAutofit/>
          </a:bodyPr>
          <a:lstStyle/>
          <a:p>
            <a:pPr>
              <a:defRPr/>
            </a:pPr>
            <a:r>
              <a:rPr lang="en-US" dirty="0"/>
              <a:t>The Real Impact of Foodborne Illness</a:t>
            </a:r>
          </a:p>
        </p:txBody>
      </p:sp>
      <p:sp>
        <p:nvSpPr>
          <p:cNvPr id="29699" name="Rectangle 3"/>
          <p:cNvSpPr>
            <a:spLocks noGrp="1" noChangeArrowheads="1"/>
          </p:cNvSpPr>
          <p:nvPr>
            <p:ph type="body" idx="1"/>
          </p:nvPr>
        </p:nvSpPr>
        <p:spPr>
          <a:xfrm>
            <a:off x="381000" y="1600200"/>
            <a:ext cx="10896600" cy="4373562"/>
          </a:xfrm>
        </p:spPr>
        <p:txBody>
          <a:bodyPr/>
          <a:lstStyle/>
          <a:p>
            <a:pPr marL="392113" lvl="1" indent="0">
              <a:buSzPct val="100000"/>
              <a:buNone/>
              <a:defRPr/>
            </a:pPr>
            <a:r>
              <a:rPr lang="en-US" dirty="0"/>
              <a:t>“Lauren Beth, age six years, ten months and ten days, died in my arms while on a life support system at San Diego's, highly respected, Children's Hospital, three days after Christmas on December 28th, 1992. Although at the time we did not know Lauren's true killer, we would soon come to the brutal reality of E. coli O157:H7.</a:t>
            </a:r>
          </a:p>
          <a:p>
            <a:pPr marL="392113" lvl="1" indent="0">
              <a:buSzPct val="100000"/>
              <a:buNone/>
              <a:defRPr/>
            </a:pPr>
            <a:r>
              <a:rPr lang="en-US" dirty="0"/>
              <a:t>For those of you not familiar with the carnage that E. coli O157:H7 can provide. It is an experience that none of us are prepared to endure, much less observe! Her struggle was valiant, but brutal. After excruciating pain, all of her main organs falling victim to this deadly toxin that is E. coli O157:H7. Three heart attacks, the first of which I was left helpless to witness. Her brain waves were no longer active. Her body was tormented and beaten. Her kidneys, liver and heart were ravaged. Lauren fell into a coma and was taken from my arms forever.” </a:t>
            </a:r>
            <a:r>
              <a:rPr lang="en-US" sz="1800" dirty="0"/>
              <a:t>			</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25400"/>
            <a:ext cx="1066800" cy="14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594082F-FCA2-450A-8CC0-C681AC437B6D}"/>
              </a:ext>
            </a:extLst>
          </p:cNvPr>
          <p:cNvSpPr/>
          <p:nvPr/>
        </p:nvSpPr>
        <p:spPr>
          <a:xfrm>
            <a:off x="6096000" y="5895736"/>
            <a:ext cx="3595856" cy="369332"/>
          </a:xfrm>
          <a:prstGeom prst="rect">
            <a:avLst/>
          </a:prstGeom>
        </p:spPr>
        <p:txBody>
          <a:bodyPr wrap="none">
            <a:spAutoFit/>
          </a:bodyPr>
          <a:lstStyle/>
          <a:p>
            <a:r>
              <a:rPr lang="en-US" dirty="0">
                <a:solidFill>
                  <a:schemeClr val="bg1"/>
                </a:solidFill>
              </a:rPr>
              <a:t>Source: Stopfoodborneillness.org</a:t>
            </a:r>
          </a:p>
        </p:txBody>
      </p:sp>
      <p:sp>
        <p:nvSpPr>
          <p:cNvPr id="4" name="Rectangle 3">
            <a:extLst>
              <a:ext uri="{FF2B5EF4-FFF2-40B4-BE49-F238E27FC236}">
                <a16:creationId xmlns:a16="http://schemas.microsoft.com/office/drawing/2014/main" id="{0169DE35-E95F-4794-8304-629E9BECD3E4}"/>
              </a:ext>
            </a:extLst>
          </p:cNvPr>
          <p:cNvSpPr/>
          <p:nvPr/>
        </p:nvSpPr>
        <p:spPr>
          <a:xfrm>
            <a:off x="990600" y="5871673"/>
            <a:ext cx="3128742" cy="369332"/>
          </a:xfrm>
          <a:prstGeom prst="rect">
            <a:avLst/>
          </a:prstGeom>
        </p:spPr>
        <p:txBody>
          <a:bodyPr wrap="none">
            <a:spAutoFit/>
          </a:bodyPr>
          <a:lstStyle/>
          <a:p>
            <a:pPr marL="392113" lvl="1" indent="0">
              <a:buSzPct val="100000"/>
              <a:buNone/>
              <a:defRPr/>
            </a:pPr>
            <a:r>
              <a:rPr lang="en-US" dirty="0">
                <a:solidFill>
                  <a:schemeClr val="bg1"/>
                </a:solidFill>
              </a:rPr>
              <a:t>– Roni (Lauren’s Mother)</a:t>
            </a:r>
          </a:p>
        </p:txBody>
      </p:sp>
    </p:spTree>
    <p:extLst>
      <p:ext uri="{BB962C8B-B14F-4D97-AF65-F5344CB8AC3E}">
        <p14:creationId xmlns:p14="http://schemas.microsoft.com/office/powerpoint/2010/main" val="2414731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B95F024-02EE-4387-B01C-2BD28973135E}"/>
              </a:ext>
            </a:extLst>
          </p:cNvPr>
          <p:cNvSpPr>
            <a:spLocks noGrp="1"/>
          </p:cNvSpPr>
          <p:nvPr>
            <p:ph type="title"/>
          </p:nvPr>
        </p:nvSpPr>
        <p:spPr/>
        <p:txBody>
          <a:bodyPr>
            <a:normAutofit/>
          </a:bodyPr>
          <a:lstStyle/>
          <a:p>
            <a:pPr eaLnBrk="1" hangingPunct="1"/>
            <a:r>
              <a:rPr lang="en-US" altLang="en-US" b="0" cap="none" dirty="0">
                <a:ln>
                  <a:noFill/>
                </a:ln>
                <a:latin typeface="Calibri" panose="020F0502020204030204" pitchFamily="34" charset="0"/>
                <a:cs typeface="Calibri" panose="020F0502020204030204" pitchFamily="34" charset="0"/>
              </a:rPr>
              <a:t>Emelia and Reinhold Gerber</a:t>
            </a:r>
          </a:p>
        </p:txBody>
      </p:sp>
      <p:pic>
        <p:nvPicPr>
          <p:cNvPr id="30723" name="Content Placeholder 4" descr="botulism 1.jpg">
            <a:extLst>
              <a:ext uri="{FF2B5EF4-FFF2-40B4-BE49-F238E27FC236}">
                <a16:creationId xmlns:a16="http://schemas.microsoft.com/office/drawing/2014/main" id="{F6E039A9-9EB6-4FDA-9E5B-8BD837A7477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142999"/>
            <a:ext cx="4495800" cy="5494867"/>
          </a:xfrm>
        </p:spPr>
      </p:pic>
      <p:sp>
        <p:nvSpPr>
          <p:cNvPr id="30724" name="Content Placeholder 3">
            <a:extLst>
              <a:ext uri="{FF2B5EF4-FFF2-40B4-BE49-F238E27FC236}">
                <a16:creationId xmlns:a16="http://schemas.microsoft.com/office/drawing/2014/main" id="{016BC35C-D308-4C5A-AFA2-DA89B9C34D5F}"/>
              </a:ext>
            </a:extLst>
          </p:cNvPr>
          <p:cNvSpPr>
            <a:spLocks noGrp="1"/>
          </p:cNvSpPr>
          <p:nvPr>
            <p:ph sz="half" idx="2"/>
          </p:nvPr>
        </p:nvSpPr>
        <p:spPr>
          <a:xfrm>
            <a:off x="4876800" y="1752600"/>
            <a:ext cx="5334000" cy="4572000"/>
          </a:xfrm>
        </p:spPr>
        <p:txBody>
          <a:bodyPr/>
          <a:lstStyle/>
          <a:p>
            <a:pPr eaLnBrk="1" hangingPunct="1"/>
            <a:r>
              <a:rPr lang="en-US" altLang="en-US" sz="3200" dirty="0">
                <a:latin typeface="Calibri" panose="020F0502020204030204" pitchFamily="34" charset="0"/>
                <a:cs typeface="Calibri" panose="020F0502020204030204" pitchFamily="34" charset="0"/>
              </a:rPr>
              <a:t>Albany, Oregon 1924</a:t>
            </a:r>
          </a:p>
          <a:p>
            <a:pPr eaLnBrk="1" hangingPunct="1"/>
            <a:r>
              <a:rPr lang="en-US" altLang="en-US" sz="3200" dirty="0">
                <a:latin typeface="Calibri" panose="020F0502020204030204" pitchFamily="34" charset="0"/>
                <a:cs typeface="Calibri" panose="020F0502020204030204" pitchFamily="34" charset="0"/>
              </a:rPr>
              <a:t>Home Processed String Beans</a:t>
            </a:r>
          </a:p>
          <a:p>
            <a:pPr eaLnBrk="1" hangingPunct="1"/>
            <a:r>
              <a:rPr lang="en-US" altLang="en-US" sz="3200" dirty="0">
                <a:latin typeface="Calibri" panose="020F0502020204030204" pitchFamily="34" charset="0"/>
                <a:cs typeface="Calibri" panose="020F0502020204030204" pitchFamily="34" charset="0"/>
              </a:rPr>
              <a:t>All 12 individuals died within days of one another</a:t>
            </a:r>
          </a:p>
          <a:p>
            <a:pPr eaLnBrk="1" hangingPunct="1"/>
            <a:r>
              <a:rPr lang="en-US" altLang="en-US" sz="3200" dirty="0">
                <a:latin typeface="Calibri" panose="020F0502020204030204" pitchFamily="34" charset="0"/>
                <a:cs typeface="Calibri" panose="020F0502020204030204" pitchFamily="34" charset="0"/>
              </a:rPr>
              <a:t>Story was bigger than the death of President Wilson</a:t>
            </a:r>
          </a:p>
        </p:txBody>
      </p:sp>
    </p:spTree>
    <p:extLst>
      <p:ext uri="{BB962C8B-B14F-4D97-AF65-F5344CB8AC3E}">
        <p14:creationId xmlns:p14="http://schemas.microsoft.com/office/powerpoint/2010/main" val="95140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AC6EE1DF-991A-4C0D-B5A5-D2852ED7B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0444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F549A9C3-31D8-4124-AE6B-C1465010C2E4}"/>
              </a:ext>
            </a:extLst>
          </p:cNvPr>
          <p:cNvSpPr>
            <a:spLocks noGrp="1"/>
          </p:cNvSpPr>
          <p:nvPr>
            <p:ph type="title"/>
          </p:nvPr>
        </p:nvSpPr>
        <p:spPr/>
        <p:txBody>
          <a:bodyPr>
            <a:normAutofit/>
          </a:bodyPr>
          <a:lstStyle/>
          <a:p>
            <a:pPr eaLnBrk="1" hangingPunct="1"/>
            <a:r>
              <a:rPr lang="en-US" altLang="en-US" b="0" cap="none" dirty="0">
                <a:ln>
                  <a:noFill/>
                </a:ln>
                <a:latin typeface="+mj-lt"/>
                <a:cs typeface="Calibri" panose="020F0502020204030204" pitchFamily="34" charset="0"/>
              </a:rPr>
              <a:t>Edward and Delphine Hein</a:t>
            </a:r>
          </a:p>
        </p:txBody>
      </p:sp>
      <p:pic>
        <p:nvPicPr>
          <p:cNvPr id="32771" name="Content Placeholder 4" descr="botulism 6.jpg">
            <a:extLst>
              <a:ext uri="{FF2B5EF4-FFF2-40B4-BE49-F238E27FC236}">
                <a16:creationId xmlns:a16="http://schemas.microsoft.com/office/drawing/2014/main" id="{CCC823CA-18A2-40E2-85E8-BCD6591C6BD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2000" y="1752600"/>
            <a:ext cx="3154680" cy="3505200"/>
          </a:xfrm>
        </p:spPr>
      </p:pic>
      <p:sp>
        <p:nvSpPr>
          <p:cNvPr id="4" name="Content Placeholder 3">
            <a:extLst>
              <a:ext uri="{FF2B5EF4-FFF2-40B4-BE49-F238E27FC236}">
                <a16:creationId xmlns:a16="http://schemas.microsoft.com/office/drawing/2014/main" id="{726480DE-ECDA-4085-B4C9-4C2EEB5C28FC}"/>
              </a:ext>
            </a:extLst>
          </p:cNvPr>
          <p:cNvSpPr>
            <a:spLocks noGrp="1"/>
          </p:cNvSpPr>
          <p:nvPr>
            <p:ph sz="half" idx="2"/>
          </p:nvPr>
        </p:nvSpPr>
        <p:spPr>
          <a:xfrm>
            <a:off x="4191000" y="1600200"/>
            <a:ext cx="6019800" cy="4876800"/>
          </a:xfrm>
        </p:spPr>
        <p:txBody>
          <a:bodyPr rtlCol="0">
            <a:normAutofit/>
          </a:bodyPr>
          <a:lstStyle/>
          <a:p>
            <a:pPr eaLnBrk="1" hangingPunct="1">
              <a:defRPr/>
            </a:pPr>
            <a:r>
              <a:rPr lang="en-US" sz="3200" dirty="0">
                <a:cs typeface="Calibri" panose="020F0502020204030204" pitchFamily="34" charset="0"/>
              </a:rPr>
              <a:t>Grafton ND 1931</a:t>
            </a:r>
          </a:p>
          <a:p>
            <a:pPr eaLnBrk="1" hangingPunct="1">
              <a:defRPr/>
            </a:pPr>
            <a:r>
              <a:rPr lang="en-US" sz="3200" dirty="0">
                <a:cs typeface="Calibri" panose="020F0502020204030204" pitchFamily="34" charset="0"/>
              </a:rPr>
              <a:t>Dinner party – served a salad topped with home processed peas</a:t>
            </a:r>
          </a:p>
          <a:p>
            <a:pPr eaLnBrk="1" hangingPunct="1">
              <a:defRPr/>
            </a:pPr>
            <a:r>
              <a:rPr lang="en-US" sz="3200" dirty="0">
                <a:cs typeface="Calibri" panose="020F0502020204030204" pitchFamily="34" charset="0"/>
              </a:rPr>
              <a:t>13 deaths from botulism </a:t>
            </a:r>
          </a:p>
          <a:p>
            <a:pPr lvl="1" eaLnBrk="1" hangingPunct="1">
              <a:defRPr/>
            </a:pPr>
            <a:r>
              <a:rPr lang="en-US" sz="2800" dirty="0">
                <a:cs typeface="Calibri" panose="020F0502020204030204" pitchFamily="34" charset="0"/>
              </a:rPr>
              <a:t>5 family members</a:t>
            </a:r>
          </a:p>
          <a:p>
            <a:pPr eaLnBrk="1" hangingPunct="1">
              <a:defRPr/>
            </a:pPr>
            <a:r>
              <a:rPr lang="en-US" sz="3200" dirty="0">
                <a:cs typeface="Calibri" panose="020F0502020204030204" pitchFamily="34" charset="0"/>
              </a:rPr>
              <a:t>3 small children were too young to attend the party and are the only family survivors</a:t>
            </a:r>
          </a:p>
        </p:txBody>
      </p:sp>
    </p:spTree>
    <p:extLst>
      <p:ext uri="{BB962C8B-B14F-4D97-AF65-F5344CB8AC3E}">
        <p14:creationId xmlns:p14="http://schemas.microsoft.com/office/powerpoint/2010/main" val="26093108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docProps/app.xml><?xml version="1.0" encoding="utf-8"?>
<Properties xmlns="http://schemas.openxmlformats.org/officeDocument/2006/extended-properties" xmlns:vt="http://schemas.openxmlformats.org/officeDocument/2006/docPropsVTypes">
  <Template>Opulent</Template>
  <TotalTime>4310</TotalTime>
  <Words>1973</Words>
  <Application>Microsoft Office PowerPoint</Application>
  <PresentationFormat>Widescreen</PresentationFormat>
  <Paragraphs>283</Paragraphs>
  <Slides>48</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Times</vt:lpstr>
      <vt:lpstr>Trebuchet MS</vt:lpstr>
      <vt:lpstr>Wingdings</vt:lpstr>
      <vt:lpstr>Wingdings 2</vt:lpstr>
      <vt:lpstr>Opulent</vt:lpstr>
      <vt:lpstr>2_Office Theme</vt:lpstr>
      <vt:lpstr>Direct-to-Consumer Exempt Food Sales</vt:lpstr>
      <vt:lpstr>Today we’re going to talk about…</vt:lpstr>
      <vt:lpstr>Pop Quiz</vt:lpstr>
      <vt:lpstr>Why do we have food safety requirements?</vt:lpstr>
      <vt:lpstr>The Real Impact of Foodborne Illness</vt:lpstr>
      <vt:lpstr>The Real Impact of Foodborne Illness</vt:lpstr>
      <vt:lpstr>Emelia and Reinhold Gerber</vt:lpstr>
      <vt:lpstr>PowerPoint Presentation</vt:lpstr>
      <vt:lpstr>Edward and Delphine Hein</vt:lpstr>
      <vt:lpstr>Why do we have food safety requirements?</vt:lpstr>
      <vt:lpstr>Compliance Approach</vt:lpstr>
      <vt:lpstr>Laws and Regulations</vt:lpstr>
      <vt:lpstr>Sampling Exemption</vt:lpstr>
      <vt:lpstr>Six-day Exemption</vt:lpstr>
      <vt:lpstr>Fundraising Exemption</vt:lpstr>
      <vt:lpstr>Honey Exemption</vt:lpstr>
      <vt:lpstr>Direct-to-Consumer (D2C)Exemption</vt:lpstr>
      <vt:lpstr>D2C Food Sales</vt:lpstr>
      <vt:lpstr>PowerPoint Presentation</vt:lpstr>
      <vt:lpstr>D2C Food Sales</vt:lpstr>
      <vt:lpstr>PowerPoint Presentation</vt:lpstr>
      <vt:lpstr>Product Evaluation</vt:lpstr>
      <vt:lpstr>When is a license required?</vt:lpstr>
      <vt:lpstr>D2C Exempt or Not???</vt:lpstr>
      <vt:lpstr>The Fine Print</vt:lpstr>
      <vt:lpstr>Exempt food requirements</vt:lpstr>
      <vt:lpstr>Critical Temperatures</vt:lpstr>
      <vt:lpstr>Safe Cooking Temperatures</vt:lpstr>
      <vt:lpstr>KAR 4-28-33 Requirements</vt:lpstr>
      <vt:lpstr>KAR 4-28-33 Requirements</vt:lpstr>
      <vt:lpstr>Temporary Handwashing</vt:lpstr>
      <vt:lpstr>KAR 4-28-33 Requirements</vt:lpstr>
      <vt:lpstr>KAR 4-28-33 Requirements</vt:lpstr>
      <vt:lpstr>KAR 4-28-33 Requirements</vt:lpstr>
      <vt:lpstr>How can I become licensed at my home? </vt:lpstr>
      <vt:lpstr>Incubator Kitchens</vt:lpstr>
      <vt:lpstr>Fun Photos!</vt:lpstr>
      <vt:lpstr>Store Shelf</vt:lpstr>
      <vt:lpstr>Extra Protein</vt:lpstr>
      <vt:lpstr>Clean?</vt:lpstr>
      <vt:lpstr>Delivery</vt:lpstr>
      <vt:lpstr>Roadside BBQ</vt:lpstr>
      <vt:lpstr>“Proper” Thermometer Use</vt:lpstr>
      <vt:lpstr>What is it?</vt:lpstr>
      <vt:lpstr>Food Cart  Topeka circa 1955</vt:lpstr>
      <vt:lpstr>Necessary Condiments</vt:lpstr>
      <vt:lpstr>PowerPoint Presentation</vt:lpstr>
      <vt:lpstr>Kansas Department of Agriculture  </vt:lpstr>
    </vt:vector>
  </TitlesOfParts>
  <Company>Kansas 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based businesses</dc:title>
  <dc:creator>Adam.Inman@ks.gov</dc:creator>
  <cp:lastModifiedBy>Adam Inman</cp:lastModifiedBy>
  <cp:revision>310</cp:revision>
  <dcterms:created xsi:type="dcterms:W3CDTF">2009-11-19T02:58:39Z</dcterms:created>
  <dcterms:modified xsi:type="dcterms:W3CDTF">2018-04-30T13:43:37Z</dcterms:modified>
</cp:coreProperties>
</file>