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30"/>
  </p:notesMasterIdLst>
  <p:sldIdLst>
    <p:sldId id="256" r:id="rId5"/>
    <p:sldId id="289" r:id="rId6"/>
    <p:sldId id="290" r:id="rId7"/>
    <p:sldId id="288" r:id="rId8"/>
    <p:sldId id="292" r:id="rId9"/>
    <p:sldId id="275" r:id="rId10"/>
    <p:sldId id="268" r:id="rId11"/>
    <p:sldId id="276" r:id="rId12"/>
    <p:sldId id="259" r:id="rId13"/>
    <p:sldId id="296" r:id="rId14"/>
    <p:sldId id="278" r:id="rId15"/>
    <p:sldId id="293" r:id="rId16"/>
    <p:sldId id="269" r:id="rId17"/>
    <p:sldId id="271" r:id="rId18"/>
    <p:sldId id="272" r:id="rId19"/>
    <p:sldId id="280" r:id="rId20"/>
    <p:sldId id="277" r:id="rId21"/>
    <p:sldId id="294" r:id="rId22"/>
    <p:sldId id="281" r:id="rId23"/>
    <p:sldId id="282" r:id="rId24"/>
    <p:sldId id="257"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EDB6C-0011-4ED1-9706-4EF2B54A1DB7}" type="datetimeFigureOut">
              <a:rPr lang="en-US" smtClean="0"/>
              <a:t>3/6/2017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19D4A-EFBE-4972-9B87-1CFF6157A1B7}" type="slidenum">
              <a:rPr lang="en-US" smtClean="0"/>
              <a:t>‹#›</a:t>
            </a:fld>
            <a:endParaRPr lang="en-US"/>
          </a:p>
        </p:txBody>
      </p:sp>
    </p:spTree>
    <p:extLst>
      <p:ext uri="{BB962C8B-B14F-4D97-AF65-F5344CB8AC3E}">
        <p14:creationId xmlns:p14="http://schemas.microsoft.com/office/powerpoint/2010/main" val="167021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A589CCC-6310-4416-8340-33017CBB696E}" type="datetimeFigureOut">
              <a:rPr lang="en-US" smtClean="0"/>
              <a:t>3/6/2017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589CCC-6310-4416-8340-33017CBB696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589CCC-6310-4416-8340-33017CBB696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75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60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21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78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25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70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755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41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589CCC-6310-4416-8340-33017CBB696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332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48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780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5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56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979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725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563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372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99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589CCC-6310-4416-8340-33017CBB696E}"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238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763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32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984E7-E633-42BF-B5E9-0DE0300A74A4}"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061996-C5EA-4438-AA19-0BC78D17D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366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38D84A5-6611-4283-AFD4-658D6BBE40D6}" type="datetime1">
              <a:rPr lang="en-US">
                <a:solidFill>
                  <a:prstClr val="black">
                    <a:tint val="75000"/>
                  </a:prstClr>
                </a:solidFill>
              </a:rPr>
              <a:pPr>
                <a:def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6DF16F-7FC7-404C-9074-01F8B41079C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8152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186CCD-9895-495C-9CB7-7AA0732F75F7}" type="datetime1">
              <a:rPr lang="en-US">
                <a:solidFill>
                  <a:prstClr val="black">
                    <a:tint val="75000"/>
                  </a:prstClr>
                </a:solidFill>
              </a:rPr>
              <a:pPr>
                <a:def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396FC2-5CF8-46F7-B0F7-4960C42FDF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1917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3C485B2-C701-471D-B2B2-5A473367B0A5}" type="datetime1">
              <a:rPr lang="en-US">
                <a:solidFill>
                  <a:prstClr val="black">
                    <a:tint val="75000"/>
                  </a:prstClr>
                </a:solidFill>
              </a:rPr>
              <a:pPr>
                <a:def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17DEF7-910E-4CD0-9B74-BF432226C5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0159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63A75A-9E12-4897-9749-B84DC917587C}" type="datetime1">
              <a:rPr lang="en-US">
                <a:solidFill>
                  <a:prstClr val="black">
                    <a:tint val="75000"/>
                  </a:prstClr>
                </a:solidFill>
              </a:rPr>
              <a:pPr>
                <a:defRPr/>
              </a:pPr>
              <a:t>3/6/2017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06DE9D-1A45-4D83-AA5F-DA64FD0FAA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756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C6A4F42-DEB5-484B-8333-9343C8524767}" type="datetime1">
              <a:rPr lang="en-US">
                <a:solidFill>
                  <a:prstClr val="black">
                    <a:tint val="75000"/>
                  </a:prstClr>
                </a:solidFill>
              </a:rPr>
              <a:pPr>
                <a:defRPr/>
              </a:pPr>
              <a:t>3/6/2017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89E845C-0653-432D-AAAC-C3FBCC2F0E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2004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AC46696-F57D-4470-9C55-0FF7BFD2A803}" type="datetime1">
              <a:rPr lang="en-US">
                <a:solidFill>
                  <a:prstClr val="black">
                    <a:tint val="75000"/>
                  </a:prstClr>
                </a:solidFill>
              </a:rPr>
              <a:pPr>
                <a:defRPr/>
              </a:pPr>
              <a:t>3/6/2017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5351B66-63D4-4E14-ACE5-EF12FF942B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253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589CCC-6310-4416-8340-33017CBB696E}"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033C1E-42AA-4E4E-86B8-5C56CDF173A9}" type="datetime1">
              <a:rPr lang="en-US">
                <a:solidFill>
                  <a:prstClr val="black">
                    <a:tint val="75000"/>
                  </a:prstClr>
                </a:solidFill>
              </a:rPr>
              <a:pPr>
                <a:defRPr/>
              </a:pPr>
              <a:t>3/6/2017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7659A7-9562-4F06-84F5-DCC4A4F2B9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7739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B3F647-AB41-4B43-934C-D165D40623C2}" type="datetime1">
              <a:rPr lang="en-US">
                <a:solidFill>
                  <a:prstClr val="black">
                    <a:tint val="75000"/>
                  </a:prstClr>
                </a:solidFill>
              </a:rPr>
              <a:pPr>
                <a:defRPr/>
              </a:pPr>
              <a:t>3/6/2017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C0C47F-86F7-4027-945D-3A749FE741F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063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1B0589-CA83-405C-944D-75D6F59B101B}" type="datetime1">
              <a:rPr lang="en-US">
                <a:solidFill>
                  <a:prstClr val="black">
                    <a:tint val="75000"/>
                  </a:prstClr>
                </a:solidFill>
              </a:rPr>
              <a:pPr>
                <a:defRPr/>
              </a:pPr>
              <a:t>3/6/2017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2AF9B8-0E6D-48A5-B2EA-59450B23D5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6465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7E5003-FEC3-4259-AD28-06A6229820D0}" type="datetime1">
              <a:rPr lang="en-US">
                <a:solidFill>
                  <a:prstClr val="black">
                    <a:tint val="75000"/>
                  </a:prstClr>
                </a:solidFill>
              </a:rPr>
              <a:pPr>
                <a:def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06AA11-C9C0-4BBD-9447-0CF938D9E1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664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130516-5947-4C12-85DB-E411222D48C1}" type="datetime1">
              <a:rPr lang="en-US">
                <a:solidFill>
                  <a:prstClr val="black">
                    <a:tint val="75000"/>
                  </a:prstClr>
                </a:solidFill>
              </a:rPr>
              <a:pPr>
                <a:defRPr/>
              </a:p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F6D76B-DD3A-4BA7-A59F-3B041BD452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731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59762"/>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89CCC-6310-4416-8340-33017CBB696E}"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A589CCC-6310-4416-8340-33017CBB696E}"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89CCC-6310-4416-8340-33017CBB696E}"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589CCC-6310-4416-8340-33017CBB696E}"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CD483-AD39-4424-80B6-D4DBCA4F0C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589CCC-6310-4416-8340-33017CBB696E}"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5"/>
            <a:ext cx="812800" cy="365125"/>
          </a:xfrm>
        </p:spPr>
        <p:txBody>
          <a:bodyPr/>
          <a:lstStyle/>
          <a:p>
            <a:fld id="{9E7CD483-AD39-4424-80B6-D4DBCA4F0C0D}"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30"/>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5"/>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589CCC-6310-4416-8340-33017CBB696E}" type="datetimeFigureOut">
              <a:rPr lang="en-US" smtClean="0"/>
              <a:t>3/6/2017</a:t>
            </a:fld>
            <a:endParaRPr lang="en-US"/>
          </a:p>
        </p:txBody>
      </p:sp>
      <p:sp>
        <p:nvSpPr>
          <p:cNvPr id="22" name="Footer Placeholder 21"/>
          <p:cNvSpPr>
            <a:spLocks noGrp="1"/>
          </p:cNvSpPr>
          <p:nvPr>
            <p:ph type="ftr" sz="quarter" idx="3"/>
          </p:nvPr>
        </p:nvSpPr>
        <p:spPr>
          <a:xfrm>
            <a:off x="3556000" y="6356355"/>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5"/>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E7CD483-AD39-4424-80B6-D4DBCA4F0C0D}"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984E7-E633-42BF-B5E9-0DE0300A74A4}" type="datetimeFigureOut">
              <a:rPr lang="en-US" smtClean="0">
                <a:solidFill>
                  <a:prstClr val="black">
                    <a:tint val="75000"/>
                  </a:prstClr>
                </a:solidFill>
              </a:rPr>
              <a:pPr defTabSz="914400"/>
              <a:t>3/6/2017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2061996-C5EA-4438-AA19-0BC78D17D2D5}"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15415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984E7-E633-42BF-B5E9-0DE0300A74A4}" type="datetimeFigureOut">
              <a:rPr lang="en-US" smtClean="0">
                <a:solidFill>
                  <a:prstClr val="black">
                    <a:tint val="75000"/>
                  </a:prstClr>
                </a:solidFill>
              </a:rPr>
              <a:pPr defTabSz="914400"/>
              <a:t>3/6/2017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2061996-C5EA-4438-AA19-0BC78D17D2D5}"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591980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4C5065E3-1C36-493A-9914-A3E215157CE6}" type="datetime1">
              <a:rPr lang="en-US">
                <a:solidFill>
                  <a:prstClr val="black">
                    <a:tint val="75000"/>
                  </a:prstClr>
                </a:solidFill>
                <a:latin typeface="Arial" charset="0"/>
              </a:rPr>
              <a:pPr defTabSz="914400" fontAlgn="base">
                <a:spcBef>
                  <a:spcPct val="0"/>
                </a:spcBef>
                <a:spcAft>
                  <a:spcPct val="0"/>
                </a:spcAft>
                <a:defRPr/>
              </a:pPr>
              <a:t>3/6/2017</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4165601" y="6356359"/>
            <a:ext cx="38608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defTabSz="914400"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3969DF3E-851E-48BB-A34F-38F4A1FBFB68}" type="slidenum">
              <a:rPr lang="en-US">
                <a:solidFill>
                  <a:prstClr val="black">
                    <a:tint val="75000"/>
                  </a:prstClr>
                </a:solidFill>
                <a:latin typeface="Arial" charset="0"/>
              </a:rPr>
              <a:pPr defTabSz="914400" fontAlgn="base">
                <a:spcBef>
                  <a:spcPct val="0"/>
                </a:spcBef>
                <a:spcAft>
                  <a:spcPct val="0"/>
                </a:spcAft>
                <a:defRPr/>
              </a:pPr>
              <a:t>‹#›</a:t>
            </a:fld>
            <a:endParaRPr lang="en-US" dirty="0">
              <a:solidFill>
                <a:prstClr val="black">
                  <a:tint val="75000"/>
                </a:prstClr>
              </a:solidFill>
              <a:latin typeface="Arial" charset="0"/>
            </a:endParaRPr>
          </a:p>
        </p:txBody>
      </p:sp>
    </p:spTree>
    <p:extLst>
      <p:ext uri="{BB962C8B-B14F-4D97-AF65-F5344CB8AC3E}">
        <p14:creationId xmlns:p14="http://schemas.microsoft.com/office/powerpoint/2010/main" val="9032753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2266" y="3676244"/>
            <a:ext cx="11067473" cy="1446550"/>
          </a:xfrm>
          <a:prstGeom prst="rect">
            <a:avLst/>
          </a:prstGeom>
          <a:noFill/>
        </p:spPr>
        <p:txBody>
          <a:bodyPr wrap="square" rtlCol="0">
            <a:spAutoFit/>
          </a:bodyPr>
          <a:lstStyle/>
          <a:p>
            <a:pPr algn="ctr"/>
            <a:r>
              <a:rPr lang="en-US" sz="4000" dirty="0">
                <a:solidFill>
                  <a:schemeClr val="bg2">
                    <a:lumMod val="50000"/>
                  </a:schemeClr>
                </a:solidFill>
                <a:latin typeface="Arial Black" panose="020B0A04020102020204" pitchFamily="34" charset="0"/>
              </a:rPr>
              <a:t>Riparian and Wetland Program Update</a:t>
            </a:r>
          </a:p>
          <a:p>
            <a:pPr algn="ctr"/>
            <a:endParaRPr lang="en-US" sz="800" dirty="0">
              <a:solidFill>
                <a:schemeClr val="bg2">
                  <a:lumMod val="50000"/>
                </a:schemeClr>
              </a:solidFill>
              <a:latin typeface="Arial Black" panose="020B0A04020102020204" pitchFamily="34" charset="0"/>
            </a:endParaRPr>
          </a:p>
          <a:p>
            <a:pPr algn="ctr"/>
            <a:r>
              <a:rPr lang="en-US" sz="4000" dirty="0">
                <a:solidFill>
                  <a:schemeClr val="bg2">
                    <a:lumMod val="50000"/>
                  </a:schemeClr>
                </a:solidFill>
                <a:latin typeface="Arial Black" panose="020B0A04020102020204" pitchFamily="34" charset="0"/>
              </a:rPr>
              <a:t>2017 Spring Workshops </a:t>
            </a:r>
          </a:p>
        </p:txBody>
      </p:sp>
      <p:sp>
        <p:nvSpPr>
          <p:cNvPr id="6" name="TextBox 5"/>
          <p:cNvSpPr txBox="1"/>
          <p:nvPr/>
        </p:nvSpPr>
        <p:spPr>
          <a:xfrm>
            <a:off x="1662737" y="5631053"/>
            <a:ext cx="3934691" cy="707886"/>
          </a:xfrm>
          <a:prstGeom prst="rect">
            <a:avLst/>
          </a:prstGeom>
          <a:noFill/>
        </p:spPr>
        <p:txBody>
          <a:bodyPr wrap="square" rtlCol="0">
            <a:spAutoFit/>
          </a:bodyPr>
          <a:lstStyle/>
          <a:p>
            <a:pPr algn="ctr"/>
            <a:r>
              <a:rPr lang="en-US" sz="2000" dirty="0">
                <a:solidFill>
                  <a:schemeClr val="bg2">
                    <a:lumMod val="25000"/>
                  </a:schemeClr>
                </a:solidFill>
                <a:latin typeface="Arial Black" panose="020B0A04020102020204" pitchFamily="34" charset="0"/>
              </a:rPr>
              <a:t>Katie Burke</a:t>
            </a:r>
          </a:p>
          <a:p>
            <a:pPr algn="ctr"/>
            <a:r>
              <a:rPr lang="en-US" sz="2000" dirty="0">
                <a:solidFill>
                  <a:schemeClr val="bg2">
                    <a:lumMod val="25000"/>
                  </a:schemeClr>
                </a:solidFill>
                <a:latin typeface="Arial Black" panose="020B0A04020102020204" pitchFamily="34" charset="0"/>
              </a:rPr>
              <a:t>R&amp;W Program Manager</a:t>
            </a:r>
          </a:p>
        </p:txBody>
      </p:sp>
      <p:sp>
        <p:nvSpPr>
          <p:cNvPr id="7" name="TextBox 6"/>
          <p:cNvSpPr txBox="1"/>
          <p:nvPr/>
        </p:nvSpPr>
        <p:spPr>
          <a:xfrm>
            <a:off x="6350001" y="5631053"/>
            <a:ext cx="3934691" cy="707886"/>
          </a:xfrm>
          <a:prstGeom prst="rect">
            <a:avLst/>
          </a:prstGeom>
          <a:noFill/>
        </p:spPr>
        <p:txBody>
          <a:bodyPr wrap="square" rtlCol="0">
            <a:spAutoFit/>
          </a:bodyPr>
          <a:lstStyle/>
          <a:p>
            <a:pPr algn="ctr"/>
            <a:r>
              <a:rPr lang="en-US" sz="2000" dirty="0">
                <a:solidFill>
                  <a:schemeClr val="bg2">
                    <a:lumMod val="25000"/>
                  </a:schemeClr>
                </a:solidFill>
                <a:latin typeface="Arial Black" panose="020B0A04020102020204" pitchFamily="34" charset="0"/>
              </a:rPr>
              <a:t>Steve Frost</a:t>
            </a:r>
          </a:p>
          <a:p>
            <a:pPr algn="ctr"/>
            <a:r>
              <a:rPr lang="en-US" sz="2000" dirty="0">
                <a:solidFill>
                  <a:schemeClr val="bg2">
                    <a:lumMod val="25000"/>
                  </a:schemeClr>
                </a:solidFill>
                <a:latin typeface="Arial Black" panose="020B0A04020102020204" pitchFamily="34" charset="0"/>
              </a:rPr>
              <a:t>Administrative Manager</a:t>
            </a:r>
          </a:p>
        </p:txBody>
      </p:sp>
      <p:pic>
        <p:nvPicPr>
          <p:cNvPr id="8" name="Picture 6" descr="SCC_Logo_New.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4777" y="1376925"/>
            <a:ext cx="2275304" cy="170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DOC\LOGO\DOC Logo\DO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345" y="1376925"/>
            <a:ext cx="2297307" cy="153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sea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6575" y="787937"/>
            <a:ext cx="246888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76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630362"/>
          </a:xfrm>
          <a:ln w="76200">
            <a:solidFill>
              <a:schemeClr val="bg2">
                <a:lumMod val="50000"/>
              </a:schemeClr>
            </a:solidFill>
          </a:ln>
        </p:spPr>
        <p:txBody>
          <a:bodyPr/>
          <a:lstStyle/>
          <a:p>
            <a:r>
              <a:rPr lang="en-US" sz="6000" dirty="0">
                <a:solidFill>
                  <a:srgbClr val="7030A0"/>
                </a:solidFill>
              </a:rPr>
              <a:t>Kansas Water Plan: </a:t>
            </a:r>
            <a:br>
              <a:rPr lang="en-US" sz="5400" dirty="0">
                <a:solidFill>
                  <a:srgbClr val="7030A0"/>
                </a:solidFill>
              </a:rPr>
            </a:br>
            <a:r>
              <a:rPr lang="en-US" sz="3600" dirty="0">
                <a:solidFill>
                  <a:srgbClr val="7030A0"/>
                </a:solidFill>
              </a:rPr>
              <a:t>Ogallala-High Plains Aquifer Action Items</a:t>
            </a:r>
          </a:p>
        </p:txBody>
      </p:sp>
      <p:sp>
        <p:nvSpPr>
          <p:cNvPr id="4" name="Content Placeholder 3"/>
          <p:cNvSpPr>
            <a:spLocks noGrp="1"/>
          </p:cNvSpPr>
          <p:nvPr>
            <p:ph idx="1"/>
          </p:nvPr>
        </p:nvSpPr>
        <p:spPr>
          <a:xfrm>
            <a:off x="609600" y="2193011"/>
            <a:ext cx="10972800" cy="4184542"/>
          </a:xfrm>
          <a:ln w="76200">
            <a:solidFill>
              <a:schemeClr val="bg2">
                <a:lumMod val="50000"/>
              </a:schemeClr>
            </a:solidFill>
          </a:ln>
        </p:spPr>
        <p:txBody>
          <a:bodyPr/>
          <a:lstStyle/>
          <a:p>
            <a:pPr marL="0" indent="0" algn="ctr">
              <a:buNone/>
            </a:pPr>
            <a:r>
              <a:rPr lang="en-US" altLang="en-US" sz="4500" dirty="0">
                <a:solidFill>
                  <a:srgbClr val="002060"/>
                </a:solidFill>
                <a:latin typeface="+mj-lt"/>
              </a:rPr>
              <a:t>Encourage research on the rate and volume of water moving from playas to the Ogallala High Plains Aquifer; </a:t>
            </a:r>
            <a:r>
              <a:rPr lang="en-US" altLang="en-US" sz="4500" u="sng" dirty="0">
                <a:solidFill>
                  <a:srgbClr val="002060"/>
                </a:solidFill>
                <a:latin typeface="+mj-lt"/>
              </a:rPr>
              <a:t>quantify the levels of restoration needed and enumerate the average amount of water deposited annually in playas</a:t>
            </a:r>
          </a:p>
          <a:p>
            <a:pPr marL="0" indent="0">
              <a:buNone/>
            </a:pPr>
            <a:endParaRPr lang="en-US" sz="4400" dirty="0"/>
          </a:p>
        </p:txBody>
      </p:sp>
    </p:spTree>
    <p:extLst>
      <p:ext uri="{BB962C8B-B14F-4D97-AF65-F5344CB8AC3E}">
        <p14:creationId xmlns:p14="http://schemas.microsoft.com/office/powerpoint/2010/main" val="188685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0287" y="965280"/>
            <a:ext cx="8968511" cy="1200329"/>
          </a:xfrm>
          <a:prstGeom prst="rect">
            <a:avLst/>
          </a:prstGeom>
          <a:noFill/>
          <a:ln w="38100">
            <a:solidFill>
              <a:schemeClr val="accent4">
                <a:lumMod val="75000"/>
              </a:schemeClr>
            </a:solidFill>
          </a:ln>
        </p:spPr>
        <p:txBody>
          <a:bodyPr wrap="square" rtlCol="0">
            <a:spAutoFit/>
          </a:bodyPr>
          <a:lstStyle/>
          <a:p>
            <a:pPr algn="ctr"/>
            <a:r>
              <a:rPr lang="en-US" sz="3600" dirty="0">
                <a:solidFill>
                  <a:schemeClr val="accent4">
                    <a:lumMod val="75000"/>
                  </a:schemeClr>
                </a:solidFill>
                <a:latin typeface="Arial Black" panose="020B0A04020102020204" pitchFamily="34" charset="0"/>
              </a:rPr>
              <a:t>How do playas fit in to DOC’s </a:t>
            </a:r>
            <a:br>
              <a:rPr lang="en-US" sz="3600" dirty="0">
                <a:solidFill>
                  <a:schemeClr val="accent4">
                    <a:lumMod val="75000"/>
                  </a:schemeClr>
                </a:solidFill>
                <a:latin typeface="Arial Black" panose="020B0A04020102020204" pitchFamily="34" charset="0"/>
              </a:rPr>
            </a:br>
            <a:r>
              <a:rPr lang="en-US" sz="3600" dirty="0">
                <a:solidFill>
                  <a:schemeClr val="accent4">
                    <a:lumMod val="75000"/>
                  </a:schemeClr>
                </a:solidFill>
                <a:latin typeface="Arial Black" panose="020B0A04020102020204" pitchFamily="34" charset="0"/>
              </a:rPr>
              <a:t>Riparian and Wetland Program?</a:t>
            </a:r>
          </a:p>
        </p:txBody>
      </p:sp>
      <p:sp>
        <p:nvSpPr>
          <p:cNvPr id="4" name="Rectangle 3"/>
          <p:cNvSpPr/>
          <p:nvPr/>
        </p:nvSpPr>
        <p:spPr>
          <a:xfrm>
            <a:off x="604435" y="2493732"/>
            <a:ext cx="10910807" cy="3908762"/>
          </a:xfrm>
          <a:prstGeom prst="rect">
            <a:avLst/>
          </a:prstGeom>
          <a:ln w="38100">
            <a:solidFill>
              <a:schemeClr val="accent1">
                <a:lumMod val="40000"/>
                <a:lumOff val="60000"/>
              </a:schemeClr>
            </a:solidFill>
          </a:ln>
        </p:spPr>
        <p:txBody>
          <a:bodyPr wrap="square">
            <a:spAutoFit/>
          </a:bodyPr>
          <a:lstStyle/>
          <a:p>
            <a:r>
              <a:rPr lang="en-US" sz="2000" dirty="0">
                <a:latin typeface="Arial Black" panose="020B0A04020102020204" pitchFamily="34" charset="0"/>
              </a:rPr>
              <a:t>DOC R&amp;W Program Objectives:</a:t>
            </a:r>
          </a:p>
          <a:p>
            <a:endParaRPr lang="en-US" sz="800" dirty="0">
              <a:latin typeface="Arial Black" panose="020B0A04020102020204" pitchFamily="34" charset="0"/>
            </a:endParaRPr>
          </a:p>
          <a:p>
            <a:pPr marL="457200" indent="-457200">
              <a:buFont typeface="Arial" panose="020B0604020202020204" pitchFamily="34" charset="0"/>
              <a:buChar char="•"/>
            </a:pPr>
            <a:r>
              <a:rPr lang="en-US" sz="2000" dirty="0">
                <a:latin typeface="Arial Black" panose="020B0A04020102020204" pitchFamily="34" charset="0"/>
              </a:rPr>
              <a:t>Encourage the development of riparian </a:t>
            </a:r>
          </a:p>
          <a:p>
            <a:r>
              <a:rPr lang="en-US" sz="2000" dirty="0">
                <a:latin typeface="Arial Black" panose="020B0A04020102020204" pitchFamily="34" charset="0"/>
              </a:rPr>
              <a:t>	and wetland protection plans in each </a:t>
            </a:r>
          </a:p>
          <a:p>
            <a:r>
              <a:rPr lang="en-US" sz="2000" dirty="0">
                <a:latin typeface="Arial Black" panose="020B0A04020102020204" pitchFamily="34" charset="0"/>
              </a:rPr>
              <a:t>	(</a:t>
            </a:r>
            <a:r>
              <a:rPr lang="en-US" sz="2000" u="sng" dirty="0">
                <a:latin typeface="Arial Black" panose="020B0A04020102020204" pitchFamily="34" charset="0"/>
              </a:rPr>
              <a:t>every</a:t>
            </a:r>
            <a:r>
              <a:rPr lang="en-US" sz="2000" dirty="0">
                <a:latin typeface="Arial Black" panose="020B0A04020102020204" pitchFamily="34" charset="0"/>
              </a:rPr>
              <a:t>) conservation district</a:t>
            </a:r>
          </a:p>
          <a:p>
            <a:endParaRPr lang="en-US" sz="2000" dirty="0">
              <a:latin typeface="Arial Black" panose="020B0A04020102020204" pitchFamily="34" charset="0"/>
            </a:endParaRPr>
          </a:p>
          <a:p>
            <a:pPr marL="457200" indent="-457200">
              <a:buFont typeface="Arial" panose="020B0604020202020204" pitchFamily="34" charset="0"/>
              <a:buChar char="•"/>
            </a:pPr>
            <a:r>
              <a:rPr lang="en-US" sz="2000" dirty="0">
                <a:latin typeface="Arial Black" panose="020B0A04020102020204" pitchFamily="34" charset="0"/>
              </a:rPr>
              <a:t>Create, enhance, or restore riparian and </a:t>
            </a:r>
          </a:p>
          <a:p>
            <a:r>
              <a:rPr lang="en-US" sz="2000" dirty="0">
                <a:latin typeface="Arial Black" panose="020B0A04020102020204" pitchFamily="34" charset="0"/>
              </a:rPr>
              <a:t>	wetland areas to support their natural </a:t>
            </a:r>
          </a:p>
          <a:p>
            <a:r>
              <a:rPr lang="en-US" sz="2000" dirty="0">
                <a:latin typeface="Arial Black" panose="020B0A04020102020204" pitchFamily="34" charset="0"/>
              </a:rPr>
              <a:t>	functions and values</a:t>
            </a:r>
          </a:p>
          <a:p>
            <a:endParaRPr lang="en-US" sz="2000" dirty="0">
              <a:latin typeface="Arial Black" panose="020B0A04020102020204" pitchFamily="34" charset="0"/>
            </a:endParaRPr>
          </a:p>
          <a:p>
            <a:pPr marL="457200" indent="-457200">
              <a:buFont typeface="Arial" panose="020B0604020202020204" pitchFamily="34" charset="0"/>
              <a:buChar char="•"/>
            </a:pPr>
            <a:r>
              <a:rPr lang="en-US" sz="2000" dirty="0">
                <a:latin typeface="Arial Black" panose="020B0A04020102020204" pitchFamily="34" charset="0"/>
              </a:rPr>
              <a:t>Provide information, education and awareness   </a:t>
            </a:r>
          </a:p>
          <a:p>
            <a:r>
              <a:rPr lang="en-US" sz="2000" dirty="0">
                <a:latin typeface="Arial Black" panose="020B0A04020102020204" pitchFamily="34" charset="0"/>
              </a:rPr>
              <a:t>	pertaining to the function and values of wetlands and riparian areas and 	how they can be restored 	and protected to provide natural processes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865" y="2836840"/>
            <a:ext cx="3234857" cy="242438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8144359" y="5338708"/>
            <a:ext cx="2926360" cy="215444"/>
          </a:xfrm>
          <a:prstGeom prst="rect">
            <a:avLst/>
          </a:prstGeom>
          <a:noFill/>
        </p:spPr>
        <p:txBody>
          <a:bodyPr wrap="square" rtlCol="0">
            <a:spAutoFit/>
          </a:bodyPr>
          <a:lstStyle/>
          <a:p>
            <a:r>
              <a:rPr lang="en-US" sz="800" dirty="0">
                <a:solidFill>
                  <a:prstClr val="black"/>
                </a:solidFill>
              </a:rPr>
              <a:t>Photo provided courtesy of Playa Lakes Joint Venture</a:t>
            </a:r>
            <a:endParaRPr lang="en-US" dirty="0"/>
          </a:p>
        </p:txBody>
      </p:sp>
    </p:spTree>
    <p:extLst>
      <p:ext uri="{BB962C8B-B14F-4D97-AF65-F5344CB8AC3E}">
        <p14:creationId xmlns:p14="http://schemas.microsoft.com/office/powerpoint/2010/main" val="105743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11" y="1038386"/>
            <a:ext cx="11399004" cy="774916"/>
          </a:xfrm>
        </p:spPr>
        <p:txBody>
          <a:bodyPr>
            <a:noAutofit/>
          </a:bodyPr>
          <a:lstStyle/>
          <a:p>
            <a:pPr algn="ctr"/>
            <a:r>
              <a:rPr lang="en-US" sz="4400" dirty="0"/>
              <a:t>FSA Announces New CRP SAFE Practice for Playas </a:t>
            </a:r>
          </a:p>
        </p:txBody>
      </p:sp>
      <p:sp>
        <p:nvSpPr>
          <p:cNvPr id="3" name="Content Placeholder 2"/>
          <p:cNvSpPr>
            <a:spLocks noGrp="1"/>
          </p:cNvSpPr>
          <p:nvPr>
            <p:ph idx="1"/>
          </p:nvPr>
        </p:nvSpPr>
        <p:spPr>
          <a:ln w="38100">
            <a:solidFill>
              <a:schemeClr val="bg2">
                <a:lumMod val="50000"/>
              </a:schemeClr>
            </a:solidFill>
          </a:ln>
        </p:spPr>
        <p:txBody>
          <a:bodyPr>
            <a:normAutofit lnSpcReduction="10000"/>
          </a:bodyPr>
          <a:lstStyle/>
          <a:p>
            <a:endParaRPr lang="en-US" sz="1100" dirty="0"/>
          </a:p>
          <a:p>
            <a:r>
              <a:rPr lang="en-US" sz="1100" dirty="0"/>
              <a:t>Program Will Protect and Restore Playa Lakes, Increase Habitat for Migratory Birds </a:t>
            </a:r>
          </a:p>
          <a:p>
            <a:endParaRPr lang="en-US" sz="1100" dirty="0"/>
          </a:p>
          <a:p>
            <a:r>
              <a:rPr lang="en-US" sz="1100" dirty="0"/>
              <a:t>A newly-established Conservation Reserve Program (CRP) SAFE practice—the Migratory Bird, Butterfly, and Pollinator Habitat practice—will allow up to 10,000 new acres in Kansas to be offered into CRP. Eligibility is strictly limited to landowners and ag producers who want to enhance existing playas or restore historic playas located in distinct priority areas established in the western one-third of Kansas.</a:t>
            </a:r>
          </a:p>
          <a:p>
            <a:pPr marL="0" indent="0">
              <a:buNone/>
            </a:pPr>
            <a:r>
              <a:rPr lang="en-US" sz="1100" dirty="0"/>
              <a:t>	</a:t>
            </a:r>
          </a:p>
          <a:p>
            <a:r>
              <a:rPr lang="en-US" sz="1100" dirty="0"/>
              <a:t>There are approximately 7500 playas eligible in these priority areas. Research has shown that properly functioning playas are a primary source of recharge for the Ogallala Aquifer — contributing up to 95 percent of inflow to the aquifer and improving the quality of that water — and also provide critical habitat for migrating waterfowl, cranes and shorebirds. </a:t>
            </a:r>
          </a:p>
          <a:p>
            <a:endParaRPr lang="en-US" sz="1100" dirty="0"/>
          </a:p>
          <a:p>
            <a:r>
              <a:rPr lang="en-US" sz="1100" dirty="0"/>
              <a:t>This SAFE practice, CP38B, is designed to provide private landowners a market-based financial incentive for restoring playas, the most common wetlands in the region. An innovative market-based approach for sign-up will enable landowners to submit bids of up to $300 per acre. Submitted bids are based upon landowner values in a competitive process. While the program has been approved, an enrollment period has not yet been announced. Details on signup dates and requirements will be provided in the near future. </a:t>
            </a:r>
          </a:p>
          <a:p>
            <a:endParaRPr lang="en-US" sz="1100" dirty="0"/>
          </a:p>
          <a:p>
            <a:r>
              <a:rPr lang="en-US" sz="1100" dirty="0"/>
              <a:t>The program allows for a minimum playa size of 2 acres and up to a maximum tract size of 160 acres. Mid-contract management practices to keep the cover healthy will be required. This includes the option for managed harvesting of the acres and/or prescribed grazing. Contracts will be for 10-15 years. SAFE is a continuous CRP signup conservation practice, but offers will be ranked at intervals. Offers that don’t make the first cut-off date, or aren’t accepted during the first batch, will be carried over for consideration during the next round. </a:t>
            </a:r>
          </a:p>
          <a:p>
            <a:pPr marL="0" indent="0">
              <a:buNone/>
            </a:pPr>
            <a:endParaRPr lang="en-US" sz="1100" dirty="0"/>
          </a:p>
          <a:p>
            <a:r>
              <a:rPr lang="en-US" sz="1100" dirty="0"/>
              <a:t>The Migratory Bird SAFE is a grassroots, cooperative conservation effort that was jointly proposed by Playa Lakes Joint Venture and the Rainwater Basin Joint Venture, based in Nebraska. It involves several partners including FSA and NRCS, Kansas Department of Wildlife, Parks and Tourism, Ducks Unlimited, and Kansas Alliance for Wetlands and Streams. These agencies, along with Kansas Farm Service Agency, are all available to work with producers interested in enrolling in the Migratory Bird, Butterfly, and Pollinator Habitat SAFE. 	</a:t>
            </a:r>
          </a:p>
          <a:p>
            <a:endParaRPr lang="en-US" sz="1100" dirty="0"/>
          </a:p>
        </p:txBody>
      </p:sp>
    </p:spTree>
    <p:extLst>
      <p:ext uri="{BB962C8B-B14F-4D97-AF65-F5344CB8AC3E}">
        <p14:creationId xmlns:p14="http://schemas.microsoft.com/office/powerpoint/2010/main" val="93054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039" y="627682"/>
            <a:ext cx="8981268" cy="731752"/>
          </a:xfrm>
        </p:spPr>
        <p:txBody>
          <a:bodyPr>
            <a:normAutofit/>
          </a:bodyPr>
          <a:lstStyle/>
          <a:p>
            <a:pPr algn="ctr"/>
            <a:r>
              <a:rPr lang="en-US" sz="3600" dirty="0">
                <a:solidFill>
                  <a:schemeClr val="accent1">
                    <a:lumMod val="75000"/>
                  </a:schemeClr>
                </a:solidFill>
                <a:latin typeface="Arial Black" panose="020B0A04020102020204" pitchFamily="34" charset="0"/>
              </a:rPr>
              <a:t>R&amp;W Practices that Apply to Playas</a:t>
            </a:r>
          </a:p>
        </p:txBody>
      </p:sp>
      <p:sp>
        <p:nvSpPr>
          <p:cNvPr id="3" name="Content Placeholder 2"/>
          <p:cNvSpPr>
            <a:spLocks noGrp="1"/>
          </p:cNvSpPr>
          <p:nvPr>
            <p:ph idx="1"/>
          </p:nvPr>
        </p:nvSpPr>
        <p:spPr>
          <a:xfrm>
            <a:off x="606400" y="2680824"/>
            <a:ext cx="3376664" cy="2192575"/>
          </a:xfrm>
        </p:spPr>
        <p:txBody>
          <a:bodyPr>
            <a:normAutofit fontScale="92500"/>
          </a:bodyPr>
          <a:lstStyle/>
          <a:p>
            <a:pPr>
              <a:buFont typeface="Arial" panose="020B0604020202020204" pitchFamily="34" charset="0"/>
              <a:buChar char="•"/>
            </a:pPr>
            <a:r>
              <a:rPr lang="en-US" sz="3600" dirty="0">
                <a:solidFill>
                  <a:srgbClr val="7030A0"/>
                </a:solidFill>
                <a:latin typeface="Arial Black" panose="020B0A04020102020204" pitchFamily="34" charset="0"/>
              </a:rPr>
              <a:t>Filter Strips:</a:t>
            </a:r>
          </a:p>
          <a:p>
            <a:pPr lvl="1">
              <a:buFont typeface="Arial" panose="020B0604020202020204" pitchFamily="34" charset="0"/>
              <a:buChar char="•"/>
            </a:pPr>
            <a:r>
              <a:rPr lang="en-US" sz="2400" dirty="0">
                <a:solidFill>
                  <a:srgbClr val="7030A0"/>
                </a:solidFill>
                <a:latin typeface="Arial Black" panose="020B0A04020102020204" pitchFamily="34" charset="0"/>
              </a:rPr>
              <a:t>Shaping</a:t>
            </a:r>
          </a:p>
          <a:p>
            <a:pPr lvl="1">
              <a:buFont typeface="Arial" panose="020B0604020202020204" pitchFamily="34" charset="0"/>
              <a:buChar char="•"/>
            </a:pPr>
            <a:r>
              <a:rPr lang="en-US" sz="2400" dirty="0">
                <a:solidFill>
                  <a:srgbClr val="7030A0"/>
                </a:solidFill>
                <a:latin typeface="Arial Black" panose="020B0A04020102020204" pitchFamily="34" charset="0"/>
              </a:rPr>
              <a:t>Seedbed prep</a:t>
            </a:r>
          </a:p>
          <a:p>
            <a:pPr lvl="1">
              <a:buFont typeface="Arial" panose="020B0604020202020204" pitchFamily="34" charset="0"/>
              <a:buChar char="•"/>
            </a:pPr>
            <a:r>
              <a:rPr lang="en-US" sz="2400" dirty="0">
                <a:solidFill>
                  <a:srgbClr val="7030A0"/>
                </a:solidFill>
                <a:latin typeface="Arial Black" panose="020B0A04020102020204" pitchFamily="34" charset="0"/>
              </a:rPr>
              <a:t>Fertilizer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464" y="1604903"/>
            <a:ext cx="7515515" cy="5041837"/>
          </a:xfrm>
          <a:prstGeom prst="rect">
            <a:avLst/>
          </a:prstGeom>
          <a:ln w="38100">
            <a:solidFill>
              <a:srgbClr val="7030A0"/>
            </a:solidFill>
          </a:ln>
        </p:spPr>
      </p:pic>
    </p:spTree>
    <p:extLst>
      <p:ext uri="{BB962C8B-B14F-4D97-AF65-F5344CB8AC3E}">
        <p14:creationId xmlns:p14="http://schemas.microsoft.com/office/powerpoint/2010/main" val="386481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25" y="759417"/>
            <a:ext cx="10360616" cy="623264"/>
          </a:xfrm>
        </p:spPr>
        <p:txBody>
          <a:bodyPr>
            <a:noAutofit/>
          </a:bodyPr>
          <a:lstStyle/>
          <a:p>
            <a:pPr algn="ctr"/>
            <a:r>
              <a:rPr lang="en-US" sz="3600" dirty="0">
                <a:latin typeface="Arial Black" panose="020B0A04020102020204" pitchFamily="34" charset="0"/>
              </a:rPr>
              <a:t>RW Practices that Apply to Playas</a:t>
            </a:r>
          </a:p>
        </p:txBody>
      </p:sp>
      <p:sp>
        <p:nvSpPr>
          <p:cNvPr id="3" name="Content Placeholder 2"/>
          <p:cNvSpPr>
            <a:spLocks noGrp="1"/>
          </p:cNvSpPr>
          <p:nvPr>
            <p:ph idx="1"/>
          </p:nvPr>
        </p:nvSpPr>
        <p:spPr>
          <a:xfrm>
            <a:off x="670107" y="2938390"/>
            <a:ext cx="3519055" cy="2316996"/>
          </a:xfrm>
        </p:spPr>
        <p:txBody>
          <a:bodyPr>
            <a:noAutofit/>
          </a:bodyPr>
          <a:lstStyle/>
          <a:p>
            <a:pPr>
              <a:buFont typeface="Arial" panose="020B0604020202020204" pitchFamily="34" charset="0"/>
              <a:buChar char="•"/>
            </a:pPr>
            <a:r>
              <a:rPr lang="en-US" sz="3200" dirty="0">
                <a:solidFill>
                  <a:srgbClr val="7030A0"/>
                </a:solidFill>
                <a:latin typeface="Arial Black" panose="020B0A04020102020204" pitchFamily="34" charset="0"/>
              </a:rPr>
              <a:t>Wetland Creation:</a:t>
            </a:r>
          </a:p>
          <a:p>
            <a:pPr lvl="1">
              <a:buFont typeface="Arial" panose="020B0604020202020204" pitchFamily="34" charset="0"/>
              <a:buChar char="•"/>
            </a:pPr>
            <a:r>
              <a:rPr lang="en-US" sz="3000" dirty="0">
                <a:solidFill>
                  <a:srgbClr val="7030A0"/>
                </a:solidFill>
                <a:latin typeface="Arial Black" panose="020B0A04020102020204" pitchFamily="34" charset="0"/>
              </a:rPr>
              <a:t>Earthwork</a:t>
            </a:r>
          </a:p>
          <a:p>
            <a:pPr lvl="1">
              <a:buFont typeface="Arial" panose="020B0604020202020204" pitchFamily="34" charset="0"/>
              <a:buChar char="•"/>
            </a:pPr>
            <a:r>
              <a:rPr lang="en-US" sz="3000" dirty="0">
                <a:solidFill>
                  <a:srgbClr val="7030A0"/>
                </a:solidFill>
                <a:latin typeface="Arial Black" panose="020B0A04020102020204" pitchFamily="34" charset="0"/>
              </a:rPr>
              <a:t>Pipe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869" y="1497328"/>
            <a:ext cx="7006131" cy="5199120"/>
          </a:xfrm>
          <a:prstGeom prst="rect">
            <a:avLst/>
          </a:prstGeom>
          <a:ln w="38100">
            <a:solidFill>
              <a:srgbClr val="7030A0"/>
            </a:solidFill>
          </a:ln>
        </p:spPr>
      </p:pic>
    </p:spTree>
    <p:extLst>
      <p:ext uri="{BB962C8B-B14F-4D97-AF65-F5344CB8AC3E}">
        <p14:creationId xmlns:p14="http://schemas.microsoft.com/office/powerpoint/2010/main" val="110909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30" y="821410"/>
            <a:ext cx="10709329" cy="677508"/>
          </a:xfrm>
        </p:spPr>
        <p:txBody>
          <a:bodyPr>
            <a:normAutofit/>
          </a:bodyPr>
          <a:lstStyle/>
          <a:p>
            <a:pPr algn="ctr"/>
            <a:r>
              <a:rPr lang="en-US" sz="3600" dirty="0">
                <a:latin typeface="Arial Black" panose="020B0A04020102020204" pitchFamily="34" charset="0"/>
              </a:rPr>
              <a:t>RW Practices that Apply to Playas</a:t>
            </a:r>
          </a:p>
        </p:txBody>
      </p:sp>
      <p:sp>
        <p:nvSpPr>
          <p:cNvPr id="3" name="Content Placeholder 2"/>
          <p:cNvSpPr>
            <a:spLocks noGrp="1"/>
          </p:cNvSpPr>
          <p:nvPr>
            <p:ph idx="1"/>
          </p:nvPr>
        </p:nvSpPr>
        <p:spPr>
          <a:xfrm>
            <a:off x="635047" y="2824509"/>
            <a:ext cx="3696732" cy="2549471"/>
          </a:xfrm>
        </p:spPr>
        <p:txBody>
          <a:bodyPr>
            <a:normAutofit/>
          </a:bodyPr>
          <a:lstStyle/>
          <a:p>
            <a:pPr>
              <a:buFont typeface="Arial" panose="020B0604020202020204" pitchFamily="34" charset="0"/>
              <a:buChar char="•"/>
            </a:pPr>
            <a:r>
              <a:rPr lang="en-US" sz="3200" dirty="0">
                <a:solidFill>
                  <a:srgbClr val="7030A0"/>
                </a:solidFill>
                <a:latin typeface="Arial Black" panose="020B0A04020102020204" pitchFamily="34" charset="0"/>
              </a:rPr>
              <a:t>Wetland </a:t>
            </a:r>
          </a:p>
          <a:p>
            <a:pPr marL="0" indent="0">
              <a:buNone/>
            </a:pPr>
            <a:r>
              <a:rPr lang="en-US" sz="3200" dirty="0">
                <a:solidFill>
                  <a:srgbClr val="7030A0"/>
                </a:solidFill>
                <a:latin typeface="Arial Black" panose="020B0A04020102020204" pitchFamily="34" charset="0"/>
              </a:rPr>
              <a:t>  Restoration:</a:t>
            </a:r>
          </a:p>
          <a:p>
            <a:pPr lvl="1">
              <a:buFont typeface="Arial" panose="020B0604020202020204" pitchFamily="34" charset="0"/>
              <a:buChar char="•"/>
            </a:pPr>
            <a:r>
              <a:rPr lang="en-US" sz="3000" dirty="0">
                <a:solidFill>
                  <a:srgbClr val="7030A0"/>
                </a:solidFill>
                <a:latin typeface="Arial Black" panose="020B0A04020102020204" pitchFamily="34" charset="0"/>
              </a:rPr>
              <a:t>Earthwork</a:t>
            </a:r>
          </a:p>
          <a:p>
            <a:pPr lvl="1">
              <a:buFont typeface="Arial" panose="020B0604020202020204" pitchFamily="34" charset="0"/>
              <a:buChar char="•"/>
            </a:pPr>
            <a:r>
              <a:rPr lang="en-US" sz="3000" dirty="0">
                <a:solidFill>
                  <a:srgbClr val="7030A0"/>
                </a:solidFill>
                <a:latin typeface="Arial Black" panose="020B0A04020102020204" pitchFamily="34" charset="0"/>
              </a:rPr>
              <a:t>Pipe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33" y="1622641"/>
            <a:ext cx="7044563" cy="4953208"/>
          </a:xfrm>
          <a:prstGeom prst="rect">
            <a:avLst/>
          </a:prstGeom>
          <a:ln w="38100">
            <a:solidFill>
              <a:srgbClr val="7030A0"/>
            </a:solidFill>
          </a:ln>
        </p:spPr>
      </p:pic>
    </p:spTree>
    <p:extLst>
      <p:ext uri="{BB962C8B-B14F-4D97-AF65-F5344CB8AC3E}">
        <p14:creationId xmlns:p14="http://schemas.microsoft.com/office/powerpoint/2010/main" val="336469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36" y="821414"/>
            <a:ext cx="11065789" cy="674175"/>
          </a:xfrm>
        </p:spPr>
        <p:txBody>
          <a:bodyPr>
            <a:noAutofit/>
          </a:bodyPr>
          <a:lstStyle/>
          <a:p>
            <a:pPr algn="ctr"/>
            <a:r>
              <a:rPr lang="en-US" sz="3600" dirty="0">
                <a:latin typeface="Arial Black" panose="020B0A04020102020204" pitchFamily="34" charset="0"/>
              </a:rPr>
              <a:t>RW practices that apply to playas</a:t>
            </a:r>
          </a:p>
        </p:txBody>
      </p:sp>
      <p:sp>
        <p:nvSpPr>
          <p:cNvPr id="3" name="Content Placeholder 2"/>
          <p:cNvSpPr>
            <a:spLocks noGrp="1"/>
          </p:cNvSpPr>
          <p:nvPr>
            <p:ph idx="1"/>
          </p:nvPr>
        </p:nvSpPr>
        <p:spPr>
          <a:xfrm>
            <a:off x="146851" y="3708557"/>
            <a:ext cx="3278276" cy="2571954"/>
          </a:xfrm>
        </p:spPr>
        <p:txBody>
          <a:bodyPr>
            <a:normAutofit/>
          </a:bodyPr>
          <a:lstStyle/>
          <a:p>
            <a:r>
              <a:rPr lang="en-US" sz="2800" dirty="0">
                <a:solidFill>
                  <a:srgbClr val="7030A0"/>
                </a:solidFill>
                <a:latin typeface="Arial Black" panose="020B0A04020102020204" pitchFamily="34" charset="0"/>
              </a:rPr>
              <a:t>Wetland </a:t>
            </a:r>
          </a:p>
          <a:p>
            <a:pPr marL="0" indent="0">
              <a:buNone/>
            </a:pPr>
            <a:r>
              <a:rPr lang="en-US" sz="2800" dirty="0">
                <a:solidFill>
                  <a:srgbClr val="7030A0"/>
                </a:solidFill>
                <a:latin typeface="Arial Black" panose="020B0A04020102020204" pitchFamily="34" charset="0"/>
              </a:rPr>
              <a:t>  Enhancement:</a:t>
            </a:r>
          </a:p>
          <a:p>
            <a:pPr lvl="1"/>
            <a:r>
              <a:rPr lang="en-US" dirty="0">
                <a:solidFill>
                  <a:srgbClr val="7030A0"/>
                </a:solidFill>
                <a:latin typeface="Arial Black" panose="020B0A04020102020204" pitchFamily="34" charset="0"/>
              </a:rPr>
              <a:t>Earthwork</a:t>
            </a:r>
          </a:p>
          <a:p>
            <a:pPr lvl="1"/>
            <a:r>
              <a:rPr lang="en-US" dirty="0">
                <a:solidFill>
                  <a:srgbClr val="7030A0"/>
                </a:solidFill>
                <a:latin typeface="Arial Black" panose="020B0A04020102020204" pitchFamily="34" charset="0"/>
              </a:rPr>
              <a:t>Pipe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767" y="1800225"/>
            <a:ext cx="8479655" cy="4849600"/>
          </a:xfrm>
          <a:prstGeom prst="rect">
            <a:avLst/>
          </a:prstGeom>
          <a:ln w="38100">
            <a:solidFill>
              <a:srgbClr val="7030A0"/>
            </a:solidFill>
          </a:ln>
        </p:spPr>
      </p:pic>
    </p:spTree>
    <p:extLst>
      <p:ext uri="{BB962C8B-B14F-4D97-AF65-F5344CB8AC3E}">
        <p14:creationId xmlns:p14="http://schemas.microsoft.com/office/powerpoint/2010/main" val="396121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166" y="813661"/>
            <a:ext cx="10360617" cy="798162"/>
          </a:xfrm>
        </p:spPr>
        <p:txBody>
          <a:bodyPr>
            <a:normAutofit fontScale="90000"/>
          </a:bodyPr>
          <a:lstStyle/>
          <a:p>
            <a:pPr algn="ctr"/>
            <a:r>
              <a:rPr lang="en-US" sz="4000" dirty="0">
                <a:latin typeface="Arial Black" panose="020B0A04020102020204" pitchFamily="34" charset="0"/>
              </a:rPr>
              <a:t>R&amp;W Information and Education Projects</a:t>
            </a:r>
          </a:p>
        </p:txBody>
      </p:sp>
      <p:sp>
        <p:nvSpPr>
          <p:cNvPr id="3" name="Content Placeholder 2"/>
          <p:cNvSpPr>
            <a:spLocks noGrp="1"/>
          </p:cNvSpPr>
          <p:nvPr>
            <p:ph idx="1"/>
          </p:nvPr>
        </p:nvSpPr>
        <p:spPr>
          <a:xfrm>
            <a:off x="908081" y="1662667"/>
            <a:ext cx="10289447" cy="4480603"/>
          </a:xfrm>
          <a:ln w="38100">
            <a:solidFill>
              <a:schemeClr val="accent1">
                <a:lumMod val="60000"/>
                <a:lumOff val="40000"/>
              </a:schemeClr>
            </a:solidFill>
          </a:ln>
        </p:spPr>
        <p:txBody>
          <a:bodyPr>
            <a:noAutofit/>
          </a:bodyPr>
          <a:lstStyle/>
          <a:p>
            <a:pPr marL="0" indent="0">
              <a:buNone/>
            </a:pPr>
            <a:r>
              <a:rPr lang="en-US" sz="3600" b="1" dirty="0">
                <a:solidFill>
                  <a:schemeClr val="accent2">
                    <a:lumMod val="75000"/>
                  </a:schemeClr>
                </a:solidFill>
                <a:latin typeface="Arial Black" panose="020B0A04020102020204" pitchFamily="34" charset="0"/>
              </a:rPr>
              <a:t>Potential educational projects:</a:t>
            </a:r>
          </a:p>
          <a:p>
            <a:r>
              <a:rPr lang="en-US" sz="3600" dirty="0">
                <a:solidFill>
                  <a:schemeClr val="accent2">
                    <a:lumMod val="75000"/>
                  </a:schemeClr>
                </a:solidFill>
                <a:latin typeface="Arial Black" panose="020B0A04020102020204" pitchFamily="34" charset="0"/>
              </a:rPr>
              <a:t>Signage at a restored playa demonstration project</a:t>
            </a:r>
          </a:p>
          <a:p>
            <a:r>
              <a:rPr lang="en-US" sz="3600" dirty="0">
                <a:solidFill>
                  <a:schemeClr val="accent2">
                    <a:lumMod val="75000"/>
                  </a:schemeClr>
                </a:solidFill>
                <a:latin typeface="Arial Black" panose="020B0A04020102020204" pitchFamily="34" charset="0"/>
              </a:rPr>
              <a:t>Information centers</a:t>
            </a:r>
          </a:p>
          <a:p>
            <a:r>
              <a:rPr lang="en-US" sz="3600" dirty="0">
                <a:solidFill>
                  <a:schemeClr val="accent2">
                    <a:lumMod val="75000"/>
                  </a:schemeClr>
                </a:solidFill>
                <a:latin typeface="Arial Black" panose="020B0A04020102020204" pitchFamily="34" charset="0"/>
              </a:rPr>
              <a:t>Field days</a:t>
            </a:r>
          </a:p>
          <a:p>
            <a:r>
              <a:rPr lang="en-US" sz="3600" dirty="0">
                <a:solidFill>
                  <a:schemeClr val="accent2">
                    <a:lumMod val="75000"/>
                  </a:schemeClr>
                </a:solidFill>
                <a:latin typeface="Arial Black" panose="020B0A04020102020204" pitchFamily="34" charset="0"/>
              </a:rPr>
              <a:t>Workshops</a:t>
            </a:r>
          </a:p>
          <a:p>
            <a:r>
              <a:rPr lang="en-US" sz="3600" dirty="0">
                <a:solidFill>
                  <a:schemeClr val="accent2">
                    <a:lumMod val="75000"/>
                  </a:schemeClr>
                </a:solidFill>
                <a:latin typeface="Arial Black" panose="020B0A04020102020204" pitchFamily="34" charset="0"/>
              </a:rPr>
              <a:t>School events</a:t>
            </a:r>
          </a:p>
        </p:txBody>
      </p:sp>
      <p:pic>
        <p:nvPicPr>
          <p:cNvPr id="6146" name="Picture 2" descr="C:\Users\sfrost\AppData\Local\Microsoft\Windows\Temporary Internet Files\Content.Outlook\6M9AHKZO\IMG_0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842646"/>
            <a:ext cx="3942080" cy="2956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7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639" y="984146"/>
            <a:ext cx="10042903" cy="813661"/>
          </a:xfrm>
          <a:ln w="38100">
            <a:solidFill>
              <a:schemeClr val="bg2">
                <a:lumMod val="50000"/>
              </a:schemeClr>
            </a:solidFill>
          </a:ln>
        </p:spPr>
        <p:txBody>
          <a:bodyPr>
            <a:normAutofit/>
          </a:bodyPr>
          <a:lstStyle/>
          <a:p>
            <a:pPr algn="ctr"/>
            <a:r>
              <a:rPr lang="en-US" sz="4000" dirty="0">
                <a:latin typeface="Arial Black" panose="020B0A04020102020204" pitchFamily="34" charset="0"/>
              </a:rPr>
              <a:t>Riparian &amp; Wetland Program</a:t>
            </a:r>
          </a:p>
        </p:txBody>
      </p:sp>
      <p:sp>
        <p:nvSpPr>
          <p:cNvPr id="3" name="Content Placeholder 2"/>
          <p:cNvSpPr>
            <a:spLocks noGrp="1"/>
          </p:cNvSpPr>
          <p:nvPr>
            <p:ph idx="1"/>
          </p:nvPr>
        </p:nvSpPr>
        <p:spPr>
          <a:ln w="38100">
            <a:solidFill>
              <a:schemeClr val="bg2">
                <a:lumMod val="50000"/>
              </a:schemeClr>
            </a:solidFill>
          </a:ln>
        </p:spPr>
        <p:txBody>
          <a:bodyPr>
            <a:normAutofit fontScale="92500" lnSpcReduction="20000"/>
          </a:bodyPr>
          <a:lstStyle/>
          <a:p>
            <a:pPr marL="0" indent="0">
              <a:buNone/>
            </a:pPr>
            <a:r>
              <a:rPr lang="en-US" dirty="0">
                <a:latin typeface="Arial Black" panose="020B0A04020102020204" pitchFamily="34" charset="0"/>
              </a:rPr>
              <a:t>								</a:t>
            </a:r>
            <a:r>
              <a:rPr lang="en-US" sz="700" dirty="0">
                <a:latin typeface="Arial Black" panose="020B0A04020102020204" pitchFamily="34" charset="0"/>
              </a:rPr>
              <a:t>Photo courtesy of Playa Lakes Joint Venture</a:t>
            </a:r>
            <a:endParaRPr lang="en-US" dirty="0">
              <a:latin typeface="Arial Black" panose="020B0A04020102020204" pitchFamily="34" charset="0"/>
            </a:endParaRPr>
          </a:p>
          <a:p>
            <a:r>
              <a:rPr lang="en-US" sz="3600" dirty="0">
                <a:solidFill>
                  <a:schemeClr val="bg2">
                    <a:lumMod val="25000"/>
                  </a:schemeClr>
                </a:solidFill>
                <a:latin typeface="Arial Black" panose="020B0A04020102020204" pitchFamily="34" charset="0"/>
              </a:rPr>
              <a:t> </a:t>
            </a:r>
            <a:r>
              <a:rPr lang="en-US" sz="3900" dirty="0">
                <a:solidFill>
                  <a:schemeClr val="bg2">
                    <a:lumMod val="25000"/>
                  </a:schemeClr>
                </a:solidFill>
                <a:latin typeface="Arial Black" panose="020B0A04020102020204" pitchFamily="34" charset="0"/>
              </a:rPr>
              <a:t>DOC will be working </a:t>
            </a:r>
          </a:p>
          <a:p>
            <a:pPr marL="0" indent="0">
              <a:buNone/>
            </a:pPr>
            <a:r>
              <a:rPr lang="en-US" sz="3900" dirty="0">
                <a:solidFill>
                  <a:schemeClr val="bg2">
                    <a:lumMod val="25000"/>
                  </a:schemeClr>
                </a:solidFill>
                <a:latin typeface="Arial Black" panose="020B0A04020102020204" pitchFamily="34" charset="0"/>
              </a:rPr>
              <a:t>   to update funding / </a:t>
            </a:r>
          </a:p>
          <a:p>
            <a:pPr marL="0" indent="0">
              <a:buNone/>
            </a:pPr>
            <a:r>
              <a:rPr lang="en-US" sz="3900" dirty="0">
                <a:solidFill>
                  <a:schemeClr val="bg2">
                    <a:lumMod val="25000"/>
                  </a:schemeClr>
                </a:solidFill>
                <a:latin typeface="Arial Black" panose="020B0A04020102020204" pitchFamily="34" charset="0"/>
              </a:rPr>
              <a:t>   policies for playa</a:t>
            </a:r>
          </a:p>
          <a:p>
            <a:pPr marL="0" indent="0">
              <a:buNone/>
            </a:pPr>
            <a:r>
              <a:rPr lang="en-US" sz="3900" dirty="0">
                <a:solidFill>
                  <a:schemeClr val="bg2">
                    <a:lumMod val="25000"/>
                  </a:schemeClr>
                </a:solidFill>
                <a:latin typeface="Arial Black" panose="020B0A04020102020204" pitchFamily="34" charset="0"/>
              </a:rPr>
              <a:t>   conservation and</a:t>
            </a:r>
          </a:p>
          <a:p>
            <a:pPr marL="0" indent="0">
              <a:buNone/>
            </a:pPr>
            <a:r>
              <a:rPr lang="en-US" sz="3600" dirty="0">
                <a:solidFill>
                  <a:schemeClr val="bg2">
                    <a:lumMod val="25000"/>
                  </a:schemeClr>
                </a:solidFill>
                <a:latin typeface="Arial Black" panose="020B0A04020102020204" pitchFamily="34" charset="0"/>
              </a:rPr>
              <a:t>    protection</a:t>
            </a:r>
          </a:p>
          <a:p>
            <a:pPr marL="0" indent="0">
              <a:buNone/>
            </a:pPr>
            <a:endParaRPr lang="en-US" sz="900" dirty="0">
              <a:solidFill>
                <a:schemeClr val="bg2">
                  <a:lumMod val="25000"/>
                </a:schemeClr>
              </a:solidFill>
              <a:latin typeface="Arial Black" panose="020B0A04020102020204" pitchFamily="34" charset="0"/>
            </a:endParaRPr>
          </a:p>
          <a:p>
            <a:r>
              <a:rPr lang="en-US" sz="3600" dirty="0">
                <a:solidFill>
                  <a:schemeClr val="bg2">
                    <a:lumMod val="25000"/>
                  </a:schemeClr>
                </a:solidFill>
                <a:latin typeface="Arial Black" panose="020B0A04020102020204" pitchFamily="34" charset="0"/>
              </a:rPr>
              <a:t> </a:t>
            </a:r>
            <a:r>
              <a:rPr lang="en-US" sz="3900" dirty="0">
                <a:solidFill>
                  <a:schemeClr val="bg2">
                    <a:lumMod val="25000"/>
                  </a:schemeClr>
                </a:solidFill>
                <a:latin typeface="Arial Black" panose="020B0A04020102020204" pitchFamily="34" charset="0"/>
              </a:rPr>
              <a:t>Visit with DOC staff </a:t>
            </a:r>
          </a:p>
          <a:p>
            <a:pPr marL="0" indent="0">
              <a:buNone/>
            </a:pPr>
            <a:r>
              <a:rPr lang="en-US" sz="3900" dirty="0">
                <a:solidFill>
                  <a:schemeClr val="bg2">
                    <a:lumMod val="25000"/>
                  </a:schemeClr>
                </a:solidFill>
                <a:latin typeface="Arial Black" panose="020B0A04020102020204" pitchFamily="34" charset="0"/>
              </a:rPr>
              <a:t>   about developing / updating your RWPPs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122" y="2408613"/>
            <a:ext cx="4502572" cy="3011524"/>
          </a:xfrm>
          <a:prstGeom prst="rect">
            <a:avLst/>
          </a:prstGeom>
          <a:ln w="88900" cap="sq" cmpd="thickThin">
            <a:solidFill>
              <a:schemeClr val="bg2">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344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0\Homedirs\SFrost\My Documents\My Pictures\2015-08-27 001\IMG_0319.JPG"/>
          <p:cNvPicPr/>
          <p:nvPr/>
        </p:nvPicPr>
        <p:blipFill rotWithShape="1">
          <a:blip r:embed="rId2" cstate="print">
            <a:extLst>
              <a:ext uri="{28A0092B-C50C-407E-A947-70E740481C1C}">
                <a14:useLocalDpi xmlns:a14="http://schemas.microsoft.com/office/drawing/2010/main" val="0"/>
              </a:ext>
            </a:extLst>
          </a:blip>
          <a:srcRect b="18275"/>
          <a:stretch/>
        </p:blipFill>
        <p:spPr bwMode="auto">
          <a:xfrm>
            <a:off x="3256916" y="2197650"/>
            <a:ext cx="5678171" cy="4073598"/>
          </a:xfrm>
          <a:prstGeom prst="rect">
            <a:avLst/>
          </a:prstGeom>
          <a:ln w="88900" cap="sq" cmpd="thickThin">
            <a:solidFill>
              <a:schemeClr val="bg2">
                <a:lumMod val="75000"/>
              </a:schemeClr>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3" name="Title 2"/>
          <p:cNvSpPr>
            <a:spLocks noGrp="1"/>
          </p:cNvSpPr>
          <p:nvPr>
            <p:ph type="title"/>
          </p:nvPr>
        </p:nvSpPr>
        <p:spPr>
          <a:xfrm>
            <a:off x="778020" y="867905"/>
            <a:ext cx="10635963" cy="1015138"/>
          </a:xfrm>
          <a:ln>
            <a:noFill/>
          </a:ln>
        </p:spPr>
        <p:txBody>
          <a:bodyPr>
            <a:noAutofit/>
          </a:bodyPr>
          <a:lstStyle/>
          <a:p>
            <a:pPr algn="ctr"/>
            <a:r>
              <a:rPr lang="en-US" sz="3600" b="1" dirty="0">
                <a:solidFill>
                  <a:srgbClr val="0070C0"/>
                </a:solidFill>
                <a:latin typeface="Arial" panose="020B0604020202020204" pitchFamily="34" charset="0"/>
                <a:cs typeface="Arial" panose="020B0604020202020204" pitchFamily="34" charset="0"/>
              </a:rPr>
              <a:t>Upper Arkansas River </a:t>
            </a:r>
            <a:br>
              <a:rPr lang="en-US" sz="3600" b="1" dirty="0">
                <a:solidFill>
                  <a:srgbClr val="0070C0"/>
                </a:solidFill>
                <a:latin typeface="Arial" panose="020B0604020202020204" pitchFamily="34" charset="0"/>
                <a:cs typeface="Arial" panose="020B0604020202020204" pitchFamily="34" charset="0"/>
              </a:rPr>
            </a:br>
            <a:r>
              <a:rPr lang="en-US" sz="3600" b="1" dirty="0">
                <a:solidFill>
                  <a:srgbClr val="0070C0"/>
                </a:solidFill>
                <a:latin typeface="Arial" panose="020B0604020202020204" pitchFamily="34" charset="0"/>
                <a:cs typeface="Arial" panose="020B0604020202020204" pitchFamily="34" charset="0"/>
              </a:rPr>
              <a:t>Conservation Reserve Enhancement Program</a:t>
            </a:r>
          </a:p>
        </p:txBody>
      </p:sp>
    </p:spTree>
    <p:extLst>
      <p:ext uri="{BB962C8B-B14F-4D97-AF65-F5344CB8AC3E}">
        <p14:creationId xmlns:p14="http://schemas.microsoft.com/office/powerpoint/2010/main" val="392156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45" y="1247617"/>
            <a:ext cx="9221491" cy="796683"/>
          </a:xfrm>
          <a:ln w="38100">
            <a:solidFill>
              <a:schemeClr val="bg2">
                <a:lumMod val="50000"/>
              </a:schemeClr>
            </a:solidFill>
          </a:ln>
        </p:spPr>
        <p:txBody>
          <a:bodyPr>
            <a:noAutofit/>
          </a:bodyPr>
          <a:lstStyle/>
          <a:p>
            <a:pPr algn="ctr"/>
            <a:r>
              <a:rPr lang="en-US" sz="4000" dirty="0">
                <a:solidFill>
                  <a:schemeClr val="bg2">
                    <a:lumMod val="25000"/>
                  </a:schemeClr>
                </a:solidFill>
                <a:latin typeface="Arial Black" panose="020B0A04020102020204" pitchFamily="34" charset="0"/>
              </a:rPr>
              <a:t>Riparian &amp; Wetland Program</a:t>
            </a:r>
          </a:p>
        </p:txBody>
      </p:sp>
      <p:sp>
        <p:nvSpPr>
          <p:cNvPr id="11" name="TextBox 10"/>
          <p:cNvSpPr txBox="1"/>
          <p:nvPr/>
        </p:nvSpPr>
        <p:spPr>
          <a:xfrm>
            <a:off x="1418096" y="2255910"/>
            <a:ext cx="9244739" cy="4154984"/>
          </a:xfrm>
          <a:prstGeom prst="rect">
            <a:avLst/>
          </a:prstGeom>
          <a:noFill/>
          <a:ln w="38100">
            <a:solidFill>
              <a:schemeClr val="bg2">
                <a:lumMod val="50000"/>
              </a:schemeClr>
            </a:solidFill>
          </a:ln>
        </p:spPr>
        <p:txBody>
          <a:bodyPr wrap="square" rtlCol="0">
            <a:spAutoFit/>
          </a:bodyPr>
          <a:lstStyle/>
          <a:p>
            <a:pPr algn="ctr"/>
            <a:r>
              <a:rPr lang="en-US" sz="4400" dirty="0">
                <a:solidFill>
                  <a:schemeClr val="bg2">
                    <a:lumMod val="25000"/>
                  </a:schemeClr>
                </a:solidFill>
                <a:latin typeface="Arial Black" panose="020B0A04020102020204" pitchFamily="34" charset="0"/>
              </a:rPr>
              <a:t>Funding for the R&amp;W Program does not presently go to every county every year, but is  directed to projects on a case-by-case basis … </a:t>
            </a:r>
          </a:p>
        </p:txBody>
      </p:sp>
    </p:spTree>
    <p:extLst>
      <p:ext uri="{BB962C8B-B14F-4D97-AF65-F5344CB8AC3E}">
        <p14:creationId xmlns:p14="http://schemas.microsoft.com/office/powerpoint/2010/main" val="4238055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4" y="426204"/>
            <a:ext cx="11058041" cy="1549830"/>
          </a:xfrm>
          <a:ln w="28575">
            <a:solidFill>
              <a:schemeClr val="bg2">
                <a:lumMod val="75000"/>
              </a:schemeClr>
            </a:solidFill>
          </a:ln>
        </p:spPr>
        <p:txBody>
          <a:bodyPr>
            <a:normAutofit/>
          </a:bodyPr>
          <a:lstStyle/>
          <a:p>
            <a:pPr algn="ctr"/>
            <a:r>
              <a:rPr lang="en-US" sz="2000" dirty="0">
                <a:solidFill>
                  <a:srgbClr val="0070C0"/>
                </a:solidFill>
                <a:latin typeface="Arial" panose="020B0604020202020204" pitchFamily="34" charset="0"/>
                <a:cs typeface="Arial" panose="020B0604020202020204" pitchFamily="34" charset="0"/>
              </a:rPr>
              <a:t>The Conservation Reserve Enhancement Program (CREP) in Kansas is a federal / state partnership created for enhancing water conservation efforts along the Upper Arkansas River (UAR) corridor from Hamilton County to Rice County. </a:t>
            </a:r>
            <a:endParaRPr lang="en-US"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31" y="2075342"/>
            <a:ext cx="6460247" cy="4347800"/>
          </a:xfrm>
          <a:prstGeom prst="rect">
            <a:avLst/>
          </a:prstGeom>
          <a:noFill/>
          <a:ln w="9525">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87" y="3381338"/>
            <a:ext cx="4395749" cy="1597000"/>
          </a:xfrm>
          <a:prstGeom prst="rect">
            <a:avLst/>
          </a:prstGeom>
          <a:noFill/>
          <a:ln w="2857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8919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59" y="353084"/>
            <a:ext cx="11236271" cy="6111090"/>
          </a:xfrm>
          <a:ln w="38100">
            <a:solidFill>
              <a:schemeClr val="bg2">
                <a:lumMod val="75000"/>
              </a:schemeClr>
            </a:solidFill>
          </a:ln>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i="1" dirty="0"/>
            </a:br>
            <a:r>
              <a:rPr lang="en-US" i="1" dirty="0"/>
              <a:t>	</a:t>
            </a:r>
            <a:br>
              <a:rPr lang="en-US" i="1" dirty="0"/>
            </a:br>
            <a:br>
              <a:rPr lang="en-US" dirty="0"/>
            </a:br>
            <a:br>
              <a:rPr lang="en-US" dirty="0"/>
            </a:br>
            <a:r>
              <a:rPr lang="en-US" dirty="0"/>
              <a:t>	</a:t>
            </a:r>
            <a:br>
              <a:rPr lang="en-US" dirty="0"/>
            </a:br>
            <a:r>
              <a:rPr lang="en-US" dirty="0"/>
              <a:t> </a:t>
            </a:r>
            <a:br>
              <a:rPr lang="en-US" dirty="0"/>
            </a:br>
            <a:endParaRPr lang="en-US" dirty="0"/>
          </a:p>
        </p:txBody>
      </p:sp>
      <p:pic>
        <p:nvPicPr>
          <p:cNvPr id="4" name="Picture 3" descr="C:\Users\sfrost\AppData\Local\Microsoft\Windows\Temporary Internet Files\Content.Word\IMG_054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5597" y="1100513"/>
            <a:ext cx="7661883" cy="2176854"/>
          </a:xfrm>
          <a:prstGeom prst="rect">
            <a:avLst/>
          </a:prstGeom>
          <a:ln w="88900" cap="sq" cmpd="thickThin">
            <a:solidFill>
              <a:schemeClr val="bg2">
                <a:lumMod val="75000"/>
              </a:schemeClr>
            </a:solidFill>
            <a:prstDash val="solid"/>
            <a:miter lim="800000"/>
          </a:ln>
          <a:effectLst>
            <a:innerShdw blurRad="76200">
              <a:srgbClr val="000000"/>
            </a:innerShdw>
          </a:effectLst>
        </p:spPr>
      </p:pic>
      <p:sp>
        <p:nvSpPr>
          <p:cNvPr id="3" name="Rectangle 2"/>
          <p:cNvSpPr/>
          <p:nvPr/>
        </p:nvSpPr>
        <p:spPr>
          <a:xfrm>
            <a:off x="867904" y="3560736"/>
            <a:ext cx="10306373" cy="2677656"/>
          </a:xfrm>
          <a:prstGeom prst="rect">
            <a:avLst/>
          </a:prstGeom>
          <a:ln w="38100">
            <a:solidFill>
              <a:schemeClr val="accent1">
                <a:lumMod val="60000"/>
                <a:lumOff val="40000"/>
              </a:schemeClr>
            </a:solidFill>
          </a:ln>
        </p:spPr>
        <p:txBody>
          <a:bodyPr wrap="square">
            <a:spAutoFit/>
          </a:bodyPr>
          <a:lstStyle/>
          <a:p>
            <a:r>
              <a:rPr lang="en-US" sz="2400" dirty="0">
                <a:solidFill>
                  <a:schemeClr val="accent4">
                    <a:lumMod val="50000"/>
                  </a:schemeClr>
                </a:solidFill>
                <a:latin typeface="Arial" panose="020B0604020202020204" pitchFamily="34" charset="0"/>
                <a:cs typeface="Arial" panose="020B0604020202020204" pitchFamily="34" charset="0"/>
              </a:rPr>
              <a:t>CREP is a voluntary, incentive-based program allowing producers to enroll eligible irrigated acres in targeted areas for 14–15 year contracts with FSA, permanently retire the associated state water rights on the enrolled acres, and establish an approved land cover (typically a native grass) on the same acreage. The producer receives an annual rental payment, plus additional cost share opportunities for specific conservation practices from FSA and an upfront incentive payment from DOC.</a:t>
            </a:r>
          </a:p>
        </p:txBody>
      </p:sp>
    </p:spTree>
    <p:extLst>
      <p:ext uri="{BB962C8B-B14F-4D97-AF65-F5344CB8AC3E}">
        <p14:creationId xmlns:p14="http://schemas.microsoft.com/office/powerpoint/2010/main" val="1440684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009" y="1173709"/>
            <a:ext cx="11210955" cy="3170099"/>
          </a:xfrm>
          <a:prstGeom prst="rect">
            <a:avLst/>
          </a:prstGeom>
          <a:ln w="38100">
            <a:solidFill>
              <a:schemeClr val="bg2">
                <a:lumMod val="75000"/>
              </a:schemeClr>
            </a:solidFill>
          </a:ln>
        </p:spPr>
        <p:txBody>
          <a:bodyPr wrap="square">
            <a:spAutoFit/>
          </a:bodyPr>
          <a:lstStyle/>
          <a:p>
            <a:r>
              <a:rPr lang="en-US" sz="2400" dirty="0">
                <a:solidFill>
                  <a:schemeClr val="accent3">
                    <a:lumMod val="50000"/>
                  </a:schemeClr>
                </a:solidFill>
                <a:latin typeface="Arial" panose="020B0604020202020204" pitchFamily="34" charset="0"/>
                <a:cs typeface="Arial" panose="020B0604020202020204" pitchFamily="34" charset="0"/>
              </a:rPr>
              <a:t>Eligible cropland conservation practices approved by FSA to meet the goals and objectives for this CREP project are as follows: </a:t>
            </a:r>
          </a:p>
          <a:p>
            <a:endParaRPr lang="en-US" sz="800" dirty="0">
              <a:solidFill>
                <a:schemeClr val="accent3">
                  <a:lumMod val="50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a:solidFill>
                  <a:schemeClr val="accent3">
                    <a:lumMod val="50000"/>
                  </a:schemeClr>
                </a:solidFill>
                <a:latin typeface="Arial" panose="020B0604020202020204" pitchFamily="34" charset="0"/>
                <a:cs typeface="Arial" panose="020B0604020202020204" pitchFamily="34" charset="0"/>
              </a:rPr>
              <a:t>CP2 (Permanent Native Grasses and Legumes) – 27,550 acres; </a:t>
            </a:r>
          </a:p>
          <a:p>
            <a:pPr marL="457200" indent="-457200">
              <a:buFont typeface="Wingdings" panose="05000000000000000000" pitchFamily="2" charset="2"/>
              <a:buChar char="Ø"/>
            </a:pPr>
            <a:r>
              <a:rPr lang="en-US" sz="2400" dirty="0">
                <a:solidFill>
                  <a:schemeClr val="accent3">
                    <a:lumMod val="50000"/>
                  </a:schemeClr>
                </a:solidFill>
                <a:latin typeface="Arial" panose="020B0604020202020204" pitchFamily="34" charset="0"/>
                <a:cs typeface="Arial" panose="020B0604020202020204" pitchFamily="34" charset="0"/>
              </a:rPr>
              <a:t>CP4D (Permanent Wildlife Habitat, Non-easement) – 400 acres; </a:t>
            </a:r>
          </a:p>
          <a:p>
            <a:pPr marL="457200" indent="-457200">
              <a:buFont typeface="Wingdings" panose="05000000000000000000" pitchFamily="2" charset="2"/>
              <a:buChar char="Ø"/>
            </a:pPr>
            <a:r>
              <a:rPr lang="en-US" sz="2400" dirty="0">
                <a:solidFill>
                  <a:schemeClr val="accent3">
                    <a:lumMod val="50000"/>
                  </a:schemeClr>
                </a:solidFill>
                <a:latin typeface="Arial" panose="020B0604020202020204" pitchFamily="34" charset="0"/>
                <a:cs typeface="Arial" panose="020B0604020202020204" pitchFamily="34" charset="0"/>
              </a:rPr>
              <a:t>CP9 (Shallow Water Areas for Wildlife)* – 200 acres; </a:t>
            </a:r>
          </a:p>
          <a:p>
            <a:pPr marL="457200" indent="-457200">
              <a:buFont typeface="Wingdings" panose="05000000000000000000" pitchFamily="2" charset="2"/>
              <a:buChar char="Ø"/>
            </a:pPr>
            <a:r>
              <a:rPr lang="en-US" sz="2400" dirty="0">
                <a:solidFill>
                  <a:schemeClr val="accent3">
                    <a:lumMod val="50000"/>
                  </a:schemeClr>
                </a:solidFill>
                <a:latin typeface="Arial" panose="020B0604020202020204" pitchFamily="34" charset="0"/>
                <a:cs typeface="Arial" panose="020B0604020202020204" pitchFamily="34" charset="0"/>
              </a:rPr>
              <a:t>CP21 (Filter Strips) – 100 acres; </a:t>
            </a:r>
          </a:p>
          <a:p>
            <a:pPr marL="457200" indent="-457200">
              <a:buFont typeface="Wingdings" panose="05000000000000000000" pitchFamily="2" charset="2"/>
              <a:buChar char="Ø"/>
            </a:pPr>
            <a:r>
              <a:rPr lang="en-US" sz="2400" dirty="0">
                <a:solidFill>
                  <a:schemeClr val="accent3">
                    <a:lumMod val="50000"/>
                  </a:schemeClr>
                </a:solidFill>
                <a:latin typeface="Arial" panose="020B0604020202020204" pitchFamily="34" charset="0"/>
                <a:cs typeface="Arial" panose="020B0604020202020204" pitchFamily="34" charset="0"/>
              </a:rPr>
              <a:t>CP22 (Riparian Buffer) – 100 acres and; </a:t>
            </a:r>
          </a:p>
          <a:p>
            <a:pPr marL="457200" indent="-457200">
              <a:buFont typeface="Wingdings" panose="05000000000000000000" pitchFamily="2" charset="2"/>
              <a:buChar char="Ø"/>
            </a:pPr>
            <a:r>
              <a:rPr lang="en-US" sz="2400" dirty="0">
                <a:solidFill>
                  <a:schemeClr val="accent3">
                    <a:lumMod val="50000"/>
                  </a:schemeClr>
                </a:solidFill>
                <a:latin typeface="Arial" panose="020B0604020202020204" pitchFamily="34" charset="0"/>
                <a:cs typeface="Arial" panose="020B0604020202020204" pitchFamily="34" charset="0"/>
              </a:rPr>
              <a:t>CP23/CP23A (Wetland Restoration) – 200 acres.</a:t>
            </a:r>
          </a:p>
        </p:txBody>
      </p:sp>
      <p:sp>
        <p:nvSpPr>
          <p:cNvPr id="3" name="Title 2"/>
          <p:cNvSpPr>
            <a:spLocks noGrp="1"/>
          </p:cNvSpPr>
          <p:nvPr>
            <p:ph type="title"/>
          </p:nvPr>
        </p:nvSpPr>
        <p:spPr>
          <a:xfrm>
            <a:off x="552260" y="4560378"/>
            <a:ext cx="11280619" cy="2075817"/>
          </a:xfrm>
          <a:ln w="38100">
            <a:solidFill>
              <a:schemeClr val="bg2">
                <a:lumMod val="75000"/>
              </a:schemeClr>
            </a:solidFill>
          </a:ln>
        </p:spPr>
        <p:txBody>
          <a:bodyPr>
            <a:noAutofit/>
          </a:bodyPr>
          <a:lstStyle/>
          <a:p>
            <a:pPr algn="ctr"/>
            <a:r>
              <a:rPr lang="en-US" sz="1800" b="1" dirty="0">
                <a:solidFill>
                  <a:srgbClr val="0070C0"/>
                </a:solidFill>
                <a:latin typeface="Arial" panose="020B0604020202020204" pitchFamily="34" charset="0"/>
                <a:cs typeface="Arial" panose="020B0604020202020204" pitchFamily="34" charset="0"/>
              </a:rPr>
              <a:t>CP9 Shallow Water Areas for Wildlife - </a:t>
            </a:r>
            <a:r>
              <a:rPr lang="en-US" sz="1800" dirty="0">
                <a:solidFill>
                  <a:srgbClr val="0070C0"/>
                </a:solidFill>
                <a:latin typeface="Arial" panose="020B0604020202020204" pitchFamily="34" charset="0"/>
                <a:cs typeface="Arial" panose="020B0604020202020204" pitchFamily="34" charset="0"/>
              </a:rPr>
              <a:t>The purpose of this practice is to develop or restore shallow water    areas to an average depth of 6 to 18 inches for wildlife. The shallow water area </a:t>
            </a:r>
            <a:r>
              <a:rPr lang="en-US" sz="1800" b="1" dirty="0">
                <a:solidFill>
                  <a:srgbClr val="0070C0"/>
                </a:solidFill>
                <a:latin typeface="Arial" panose="020B0604020202020204" pitchFamily="34" charset="0"/>
                <a:cs typeface="Arial" panose="020B0604020202020204" pitchFamily="34" charset="0"/>
              </a:rPr>
              <a:t>must </a:t>
            </a:r>
            <a:r>
              <a:rPr lang="en-US" sz="1800" dirty="0">
                <a:solidFill>
                  <a:srgbClr val="0070C0"/>
                </a:solidFill>
                <a:latin typeface="Arial" panose="020B0604020202020204" pitchFamily="34" charset="0"/>
                <a:cs typeface="Arial" panose="020B0604020202020204" pitchFamily="34" charset="0"/>
              </a:rPr>
              <a:t>provide a source of water for wildlife for the majority of the year. </a:t>
            </a:r>
            <a:r>
              <a:rPr lang="en-US" sz="1800" b="1" dirty="0">
                <a:solidFill>
                  <a:srgbClr val="0070C0"/>
                </a:solidFill>
                <a:latin typeface="Arial" panose="020B0604020202020204" pitchFamily="34" charset="0"/>
                <a:cs typeface="Arial" panose="020B0604020202020204" pitchFamily="34" charset="0"/>
              </a:rPr>
              <a:t>Exception: </a:t>
            </a:r>
            <a:r>
              <a:rPr lang="en-US" sz="1800" dirty="0">
                <a:solidFill>
                  <a:srgbClr val="0070C0"/>
                </a:solidFill>
                <a:latin typeface="Arial" panose="020B0604020202020204" pitchFamily="34" charset="0"/>
                <a:cs typeface="Arial" panose="020B0604020202020204" pitchFamily="34" charset="0"/>
              </a:rPr>
              <a:t>For areas west of the 100th meridian that receive less than 25 inches of annual precipitation, the shallow water area </a:t>
            </a:r>
            <a:r>
              <a:rPr lang="en-US" sz="1800" b="1" dirty="0">
                <a:solidFill>
                  <a:srgbClr val="0070C0"/>
                </a:solidFill>
                <a:latin typeface="Arial" panose="020B0604020202020204" pitchFamily="34" charset="0"/>
                <a:cs typeface="Arial" panose="020B0604020202020204" pitchFamily="34" charset="0"/>
              </a:rPr>
              <a:t>must </a:t>
            </a:r>
            <a:r>
              <a:rPr lang="en-US" sz="1800" dirty="0">
                <a:solidFill>
                  <a:srgbClr val="0070C0"/>
                </a:solidFill>
                <a:latin typeface="Arial" panose="020B0604020202020204" pitchFamily="34" charset="0"/>
                <a:cs typeface="Arial" panose="020B0604020202020204" pitchFamily="34" charset="0"/>
              </a:rPr>
              <a:t>provide a source of water for wildlife for a minimum of 4 months of the year.</a:t>
            </a:r>
            <a:r>
              <a:rPr lang="en-US" sz="1800" b="1" dirty="0">
                <a:solidFill>
                  <a:srgbClr val="0070C0"/>
                </a:solidFill>
                <a:latin typeface="Arial" panose="020B0604020202020204" pitchFamily="34" charset="0"/>
                <a:cs typeface="Arial" panose="020B0604020202020204" pitchFamily="34" charset="0"/>
              </a:rPr>
              <a:t> Note: </a:t>
            </a:r>
            <a:r>
              <a:rPr lang="en-US" sz="1800" dirty="0">
                <a:solidFill>
                  <a:srgbClr val="0070C0"/>
                </a:solidFill>
                <a:latin typeface="Arial" panose="020B0604020202020204" pitchFamily="34" charset="0"/>
                <a:cs typeface="Arial" panose="020B0604020202020204" pitchFamily="34" charset="0"/>
              </a:rPr>
              <a:t>This is not a pond development or wetland restoration practice. However, this practice may be constructed on suitable hydric and non-hydric soils.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178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929" y="1007838"/>
            <a:ext cx="10988299" cy="5509200"/>
          </a:xfrm>
          <a:prstGeom prst="rect">
            <a:avLst/>
          </a:prstGeom>
          <a:ln w="38100">
            <a:solidFill>
              <a:schemeClr val="bg2">
                <a:lumMod val="50000"/>
              </a:schemeClr>
            </a:solidFill>
          </a:ln>
        </p:spPr>
        <p:txBody>
          <a:bodyPr wrap="square">
            <a:spAutoFit/>
          </a:bodyPr>
          <a:lstStyle/>
          <a:p>
            <a:r>
              <a:rPr lang="en-US" sz="3200" dirty="0">
                <a:solidFill>
                  <a:srgbClr val="0070C0"/>
                </a:solidFill>
                <a:latin typeface="Arial" panose="020B0604020202020204" pitchFamily="34" charset="0"/>
                <a:cs typeface="Arial" panose="020B0604020202020204" pitchFamily="34" charset="0"/>
              </a:rPr>
              <a:t>Groundwater is the dominant source of water for all uses in the basin, and aquifer declines are a serious concern. Therefore, water conservation is the main management objective in the Upper Arkansas CREP. However, the program also provides other resource benefits including soil conservation, water quality protection, wildlife habitat enhancement, and energy savings. </a:t>
            </a:r>
          </a:p>
          <a:p>
            <a:r>
              <a:rPr lang="en-US" sz="3200" dirty="0">
                <a:solidFill>
                  <a:srgbClr val="0070C0"/>
                </a:solidFill>
                <a:latin typeface="Arial" panose="020B0604020202020204" pitchFamily="34" charset="0"/>
                <a:cs typeface="Arial" panose="020B0604020202020204" pitchFamily="34" charset="0"/>
              </a:rPr>
              <a:t>The majority of irrigated acres </a:t>
            </a:r>
          </a:p>
          <a:p>
            <a:r>
              <a:rPr lang="en-US" sz="3200" dirty="0">
                <a:solidFill>
                  <a:srgbClr val="0070C0"/>
                </a:solidFill>
                <a:latin typeface="Arial" panose="020B0604020202020204" pitchFamily="34" charset="0"/>
                <a:cs typeface="Arial" panose="020B0604020202020204" pitchFamily="34" charset="0"/>
              </a:rPr>
              <a:t>enrolled have been on highly </a:t>
            </a:r>
          </a:p>
          <a:p>
            <a:r>
              <a:rPr lang="en-US" sz="3200" dirty="0">
                <a:solidFill>
                  <a:srgbClr val="0070C0"/>
                </a:solidFill>
                <a:latin typeface="Arial" panose="020B0604020202020204" pitchFamily="34" charset="0"/>
                <a:cs typeface="Arial" panose="020B0604020202020204" pitchFamily="34" charset="0"/>
              </a:rPr>
              <a:t>erodible, </a:t>
            </a:r>
            <a:r>
              <a:rPr lang="en-US" sz="3200" dirty="0" err="1">
                <a:solidFill>
                  <a:srgbClr val="0070C0"/>
                </a:solidFill>
                <a:latin typeface="Arial" panose="020B0604020202020204" pitchFamily="34" charset="0"/>
                <a:cs typeface="Arial" panose="020B0604020202020204" pitchFamily="34" charset="0"/>
              </a:rPr>
              <a:t>sandhills</a:t>
            </a:r>
            <a:r>
              <a:rPr lang="en-US" sz="3200" dirty="0">
                <a:solidFill>
                  <a:srgbClr val="0070C0"/>
                </a:solidFill>
                <a:latin typeface="Arial" panose="020B0604020202020204" pitchFamily="34" charset="0"/>
                <a:cs typeface="Arial" panose="020B0604020202020204" pitchFamily="34" charset="0"/>
              </a:rPr>
              <a:t> soils that are </a:t>
            </a:r>
          </a:p>
          <a:p>
            <a:r>
              <a:rPr lang="en-US" sz="3200" dirty="0">
                <a:solidFill>
                  <a:srgbClr val="0070C0"/>
                </a:solidFill>
                <a:latin typeface="Arial" panose="020B0604020202020204" pitchFamily="34" charset="0"/>
                <a:cs typeface="Arial" panose="020B0604020202020204" pitchFamily="34" charset="0"/>
              </a:rPr>
              <a:t>unsuitable for dryland farming. </a:t>
            </a:r>
            <a:endParaRPr lang="en-US" sz="32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580" y="4095599"/>
            <a:ext cx="3351429" cy="2227715"/>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6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673" y="1115880"/>
            <a:ext cx="6245817" cy="5001369"/>
          </a:xfrm>
          <a:prstGeom prst="rect">
            <a:avLst/>
          </a:prstGeom>
          <a:ln w="38100">
            <a:solidFill>
              <a:schemeClr val="bg2">
                <a:lumMod val="75000"/>
              </a:schemeClr>
            </a:solidFill>
          </a:ln>
        </p:spPr>
        <p:txBody>
          <a:bodyPr wrap="square">
            <a:spAutoFit/>
          </a:bodyPr>
          <a:lstStyle/>
          <a:p>
            <a:r>
              <a:rPr lang="en-US" sz="2900" dirty="0">
                <a:solidFill>
                  <a:srgbClr val="0070C0"/>
                </a:solidFill>
                <a:latin typeface="Arial" panose="020B0604020202020204" pitchFamily="34" charset="0"/>
                <a:cs typeface="Arial" panose="020B0604020202020204" pitchFamily="34" charset="0"/>
              </a:rPr>
              <a:t>As of Sept. 30, 2016, a total of 109 state CREP contracts on 18,318 acres have been approved by the State of Kansas. These contracts have resulted in the permanent retirement of 37,430 acre-feet of annual water appropriation on 124 water rights from 162 wells. Both </a:t>
            </a:r>
            <a:r>
              <a:rPr lang="en-CA" sz="2900" dirty="0">
                <a:solidFill>
                  <a:srgbClr val="0070C0"/>
                </a:solidFill>
                <a:latin typeface="Arial" panose="020B0604020202020204" pitchFamily="34" charset="0"/>
                <a:cs typeface="Arial" panose="020B0604020202020204" pitchFamily="34" charset="0"/>
              </a:rPr>
              <a:t>Gray and Kearny counties are now at the current enrollment cap of 7,237.5 acres each. </a:t>
            </a:r>
            <a:endParaRPr lang="en-US" sz="2900" dirty="0">
              <a:solidFill>
                <a:srgbClr val="0070C0"/>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668" y="890819"/>
            <a:ext cx="2467267" cy="5226431"/>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66488" y="6245821"/>
            <a:ext cx="4494509" cy="461665"/>
          </a:xfrm>
          <a:prstGeom prst="rect">
            <a:avLst/>
          </a:prstGeom>
          <a:noFill/>
        </p:spPr>
        <p:txBody>
          <a:bodyPr wrap="square" rtlCol="0">
            <a:spAutoFit/>
          </a:bodyPr>
          <a:lstStyle/>
          <a:p>
            <a:r>
              <a:rPr lang="en-US" sz="2400" dirty="0">
                <a:solidFill>
                  <a:srgbClr val="0070C0"/>
                </a:solidFill>
              </a:rPr>
              <a:t>              Any questions ???</a:t>
            </a:r>
          </a:p>
        </p:txBody>
      </p:sp>
    </p:spTree>
    <p:extLst>
      <p:ext uri="{BB962C8B-B14F-4D97-AF65-F5344CB8AC3E}">
        <p14:creationId xmlns:p14="http://schemas.microsoft.com/office/powerpoint/2010/main" val="393182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552" y="280661"/>
            <a:ext cx="11769505" cy="425513"/>
          </a:xfrm>
        </p:spPr>
        <p:txBody>
          <a:bodyPr>
            <a:normAutofit fontScale="90000"/>
          </a:bodyPr>
          <a:lstStyle/>
          <a:p>
            <a:br>
              <a:rPr lang="en-US" b="1" dirty="0"/>
            </a:br>
            <a:r>
              <a:rPr lang="en-US" b="1" dirty="0"/>
              <a:t> </a:t>
            </a:r>
            <a:endParaRPr lang="en-US" sz="22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25034" y="1122667"/>
            <a:ext cx="11805719" cy="5440869"/>
          </a:xfrm>
        </p:spPr>
        <p:txBody>
          <a:bodyPr>
            <a:normAutofit fontScale="25000" lnSpcReduction="20000"/>
          </a:bodyPr>
          <a:lstStyle/>
          <a:p>
            <a:pPr marL="0" indent="0">
              <a:buNone/>
            </a:pPr>
            <a:endParaRPr lang="en-US" sz="3200" b="1" dirty="0">
              <a:latin typeface="Arial" panose="020B0604020202020204" pitchFamily="34" charset="0"/>
              <a:cs typeface="Arial" panose="020B0604020202020204" pitchFamily="34" charset="0"/>
            </a:endParaRPr>
          </a:p>
          <a:p>
            <a:pPr marL="0" indent="0">
              <a:buNone/>
            </a:pPr>
            <a:r>
              <a:rPr lang="en-US" sz="9600" b="1" dirty="0">
                <a:latin typeface="Arial" panose="020B0604020202020204" pitchFamily="34" charset="0"/>
                <a:cs typeface="Arial" panose="020B0604020202020204" pitchFamily="34" charset="0"/>
              </a:rPr>
              <a:t>FSA Conservation Practice Definitions:</a:t>
            </a:r>
          </a:p>
          <a:p>
            <a:pPr marL="0" indent="0">
              <a:buNone/>
            </a:pPr>
            <a:endParaRPr lang="en-US" sz="5600" b="1" dirty="0">
              <a:latin typeface="Arial" panose="020B0604020202020204" pitchFamily="34" charset="0"/>
              <a:cs typeface="Arial" panose="020B0604020202020204" pitchFamily="34" charset="0"/>
            </a:endParaRPr>
          </a:p>
          <a:p>
            <a:pPr marL="0" indent="0">
              <a:buNone/>
            </a:pPr>
            <a:r>
              <a:rPr lang="en-US" sz="5200" b="1" dirty="0">
                <a:latin typeface="Arial" panose="020B0604020202020204" pitchFamily="34" charset="0"/>
                <a:cs typeface="Arial" panose="020B0604020202020204" pitchFamily="34" charset="0"/>
              </a:rPr>
              <a:t>CP2 Establishment of Permanent Native Grasses - </a:t>
            </a:r>
            <a:r>
              <a:rPr lang="en-US" sz="5200" dirty="0">
                <a:latin typeface="Arial" panose="020B0604020202020204" pitchFamily="34" charset="0"/>
                <a:cs typeface="Arial" panose="020B0604020202020204" pitchFamily="34" charset="0"/>
              </a:rPr>
              <a:t>The purpose of this practice is to establish new or maintain existing vegetative cover of native grasses on eligible cropland that will enhance environmental benefits.</a:t>
            </a:r>
          </a:p>
          <a:p>
            <a:pPr marL="0" indent="0">
              <a:buNone/>
            </a:pPr>
            <a:r>
              <a:rPr lang="en-US" sz="5200" dirty="0">
                <a:latin typeface="Arial" panose="020B0604020202020204" pitchFamily="34" charset="0"/>
                <a:cs typeface="Arial" panose="020B0604020202020204" pitchFamily="34" charset="0"/>
              </a:rPr>
              <a:t>	</a:t>
            </a:r>
          </a:p>
          <a:p>
            <a:pPr marL="0" indent="0">
              <a:buNone/>
            </a:pPr>
            <a:r>
              <a:rPr lang="en-US" sz="5200" b="1" dirty="0">
                <a:latin typeface="Arial" panose="020B0604020202020204" pitchFamily="34" charset="0"/>
                <a:cs typeface="Arial" panose="020B0604020202020204" pitchFamily="34" charset="0"/>
              </a:rPr>
              <a:t>CP4D Permanent Wildlife Habitat, Non easement - </a:t>
            </a:r>
            <a:r>
              <a:rPr lang="en-US" sz="5200" dirty="0">
                <a:latin typeface="Arial" panose="020B0604020202020204" pitchFamily="34" charset="0"/>
                <a:cs typeface="Arial" panose="020B0604020202020204" pitchFamily="34" charset="0"/>
              </a:rPr>
              <a:t>The purpose of this practice is to establish new or maintain existing permanent wildlife habitat cover to enhance environmental benefits for the wildlife habitat of the designated or surrounding areas. </a:t>
            </a:r>
          </a:p>
          <a:p>
            <a:pPr marL="0" indent="0">
              <a:buNone/>
            </a:pPr>
            <a:endParaRPr lang="en-US" sz="5200" dirty="0">
              <a:latin typeface="Arial" panose="020B0604020202020204" pitchFamily="34" charset="0"/>
              <a:cs typeface="Arial" panose="020B0604020202020204" pitchFamily="34" charset="0"/>
            </a:endParaRPr>
          </a:p>
          <a:p>
            <a:pPr marL="0" indent="0">
              <a:buNone/>
            </a:pPr>
            <a:r>
              <a:rPr lang="en-US" sz="5200" b="1" dirty="0">
                <a:latin typeface="Arial" panose="020B0604020202020204" pitchFamily="34" charset="0"/>
                <a:cs typeface="Arial" panose="020B0604020202020204" pitchFamily="34" charset="0"/>
              </a:rPr>
              <a:t>CP9 Shallow Water Areas for Wildlife - </a:t>
            </a:r>
            <a:r>
              <a:rPr lang="en-US" sz="5200" dirty="0">
                <a:latin typeface="Arial" panose="020B0604020202020204" pitchFamily="34" charset="0"/>
                <a:cs typeface="Arial" panose="020B0604020202020204" pitchFamily="34" charset="0"/>
              </a:rPr>
              <a:t>The purpose of this practice is to develop or restore shallow water areas to an average depth of 6 to 18 inches for wildlife. The shallow water area </a:t>
            </a:r>
            <a:r>
              <a:rPr lang="en-US" sz="5200" b="1" dirty="0">
                <a:latin typeface="Arial" panose="020B0604020202020204" pitchFamily="34" charset="0"/>
                <a:cs typeface="Arial" panose="020B0604020202020204" pitchFamily="34" charset="0"/>
              </a:rPr>
              <a:t>must </a:t>
            </a:r>
            <a:r>
              <a:rPr lang="en-US" sz="5200" dirty="0">
                <a:latin typeface="Arial" panose="020B0604020202020204" pitchFamily="34" charset="0"/>
                <a:cs typeface="Arial" panose="020B0604020202020204" pitchFamily="34" charset="0"/>
              </a:rPr>
              <a:t>provide a source of water for wildlife for the majority of the year. </a:t>
            </a:r>
            <a:r>
              <a:rPr lang="en-US" sz="5200" b="1" dirty="0">
                <a:latin typeface="Arial" panose="020B0604020202020204" pitchFamily="34" charset="0"/>
                <a:cs typeface="Arial" panose="020B0604020202020204" pitchFamily="34" charset="0"/>
              </a:rPr>
              <a:t>Exception: </a:t>
            </a:r>
            <a:r>
              <a:rPr lang="en-US" sz="5200" dirty="0">
                <a:latin typeface="Arial" panose="020B0604020202020204" pitchFamily="34" charset="0"/>
                <a:cs typeface="Arial" panose="020B0604020202020204" pitchFamily="34" charset="0"/>
              </a:rPr>
              <a:t>For areas west of the 100th meridian that receive less than 25 inches of annual precipitation, the shallow water area </a:t>
            </a:r>
            <a:r>
              <a:rPr lang="en-US" sz="5200" b="1" dirty="0">
                <a:latin typeface="Arial" panose="020B0604020202020204" pitchFamily="34" charset="0"/>
                <a:cs typeface="Arial" panose="020B0604020202020204" pitchFamily="34" charset="0"/>
              </a:rPr>
              <a:t>must </a:t>
            </a:r>
            <a:r>
              <a:rPr lang="en-US" sz="5200" dirty="0">
                <a:latin typeface="Arial" panose="020B0604020202020204" pitchFamily="34" charset="0"/>
                <a:cs typeface="Arial" panose="020B0604020202020204" pitchFamily="34" charset="0"/>
              </a:rPr>
              <a:t>provide a source of water for wildlife for a minimum of 4 months of the year.</a:t>
            </a:r>
            <a:r>
              <a:rPr lang="en-US" sz="5200" b="1" dirty="0">
                <a:latin typeface="Arial" panose="020B0604020202020204" pitchFamily="34" charset="0"/>
                <a:cs typeface="Arial" panose="020B0604020202020204" pitchFamily="34" charset="0"/>
              </a:rPr>
              <a:t> Note: </a:t>
            </a:r>
            <a:r>
              <a:rPr lang="en-US" sz="5200" dirty="0">
                <a:latin typeface="Arial" panose="020B0604020202020204" pitchFamily="34" charset="0"/>
                <a:cs typeface="Arial" panose="020B0604020202020204" pitchFamily="34" charset="0"/>
              </a:rPr>
              <a:t>This is not a pond development or wetland restoration practice. However, this practice may be constructed on suitable hydric and non-hydric soils. </a:t>
            </a:r>
          </a:p>
          <a:p>
            <a:pPr marL="0" indent="0">
              <a:buNone/>
            </a:pPr>
            <a:endParaRPr lang="en-US" sz="5200" dirty="0">
              <a:latin typeface="Arial" panose="020B0604020202020204" pitchFamily="34" charset="0"/>
              <a:cs typeface="Arial" panose="020B0604020202020204" pitchFamily="34" charset="0"/>
            </a:endParaRPr>
          </a:p>
          <a:p>
            <a:pPr marL="0" indent="0">
              <a:buNone/>
            </a:pPr>
            <a:r>
              <a:rPr lang="en-US" sz="5200" b="1" dirty="0">
                <a:latin typeface="Arial" panose="020B0604020202020204" pitchFamily="34" charset="0"/>
                <a:cs typeface="Arial" panose="020B0604020202020204" pitchFamily="34" charset="0"/>
              </a:rPr>
              <a:t>CP21 Filter Strips - </a:t>
            </a:r>
            <a:r>
              <a:rPr lang="en-US" sz="5200" dirty="0">
                <a:latin typeface="Arial" panose="020B0604020202020204" pitchFamily="34" charset="0"/>
                <a:cs typeface="Arial" panose="020B0604020202020204" pitchFamily="34" charset="0"/>
              </a:rPr>
              <a:t>The purpose of this practice is to remove nutrients, sediment, organic matter, pesticides, and other pollutants from surface runoff and subsurface flow by deposition, absorption, plant uptake, denitrification, and other processes, and thereby reduce pollution and protect surface water and subsurface water quality while enhancing the ecosystem of the water body. </a:t>
            </a:r>
          </a:p>
          <a:p>
            <a:pPr marL="0" indent="0">
              <a:buNone/>
            </a:pPr>
            <a:endParaRPr lang="en-US" sz="5200" dirty="0">
              <a:latin typeface="Arial" panose="020B0604020202020204" pitchFamily="34" charset="0"/>
              <a:cs typeface="Arial" panose="020B0604020202020204" pitchFamily="34" charset="0"/>
            </a:endParaRPr>
          </a:p>
          <a:p>
            <a:pPr marL="0" indent="0">
              <a:buNone/>
            </a:pPr>
            <a:r>
              <a:rPr lang="en-US" sz="5200" b="1" dirty="0">
                <a:latin typeface="Arial" panose="020B0604020202020204" pitchFamily="34" charset="0"/>
                <a:cs typeface="Arial" panose="020B0604020202020204" pitchFamily="34" charset="0"/>
              </a:rPr>
              <a:t>CP22 Riparian Buffer - </a:t>
            </a:r>
            <a:r>
              <a:rPr lang="en-US" sz="5200" dirty="0">
                <a:latin typeface="Arial" panose="020B0604020202020204" pitchFamily="34" charset="0"/>
                <a:cs typeface="Arial" panose="020B0604020202020204" pitchFamily="34" charset="0"/>
              </a:rPr>
              <a:t>The purposes of this practice are to: 1) remove nutrients, sediment, organic matter, pesticides, and other pollutants from surface runoff and subsurface flow by deposition, absorption, plant uptake, denitrification, and other processes, and thereby reduce pollution and protect surface water and subsurface water quality while enhancing the ecosystem of the water body; 2) create shade to lower water temperature to improve habitat for aquatic organisms; and 3) provide a source of detritus and large woody debris for aquatic organisms and habitat for wildlife.</a:t>
            </a:r>
          </a:p>
          <a:p>
            <a:pPr marL="0" indent="0">
              <a:buNone/>
            </a:pPr>
            <a:r>
              <a:rPr lang="en-US" sz="5200" dirty="0">
                <a:latin typeface="Arial" panose="020B0604020202020204" pitchFamily="34" charset="0"/>
                <a:cs typeface="Arial" panose="020B0604020202020204" pitchFamily="34" charset="0"/>
              </a:rPr>
              <a:t>  </a:t>
            </a:r>
          </a:p>
          <a:p>
            <a:pPr marL="0" indent="0">
              <a:buNone/>
            </a:pPr>
            <a:r>
              <a:rPr lang="en-US" sz="5200" b="1" dirty="0">
                <a:latin typeface="Arial" panose="020B0604020202020204" pitchFamily="34" charset="0"/>
                <a:cs typeface="Arial" panose="020B0604020202020204" pitchFamily="34" charset="0"/>
              </a:rPr>
              <a:t>CP23 Wetland Restoration - </a:t>
            </a:r>
            <a:r>
              <a:rPr lang="en-US" sz="5200" dirty="0">
                <a:latin typeface="Arial" panose="020B0604020202020204" pitchFamily="34" charset="0"/>
                <a:cs typeface="Arial" panose="020B0604020202020204" pitchFamily="34" charset="0"/>
              </a:rPr>
              <a:t>The purpose of this practice is to restore the functions and values of wetland ecosystems that have been devoted to agricultural use. The level of restoration of the wetland ecosystem shall be determined by the producer in consultation with NRCS or TSP.</a:t>
            </a:r>
          </a:p>
          <a:p>
            <a:pPr marL="0" indent="0">
              <a:buNone/>
            </a:pPr>
            <a:r>
              <a:rPr lang="en-US" sz="5200" dirty="0">
                <a:latin typeface="Arial" panose="020B0604020202020204" pitchFamily="34" charset="0"/>
                <a:cs typeface="Arial" panose="020B0604020202020204" pitchFamily="34" charset="0"/>
              </a:rPr>
              <a:t> </a:t>
            </a:r>
          </a:p>
          <a:p>
            <a:pPr marL="0" indent="0">
              <a:buNone/>
            </a:pPr>
            <a:r>
              <a:rPr lang="en-US" sz="5200" b="1" dirty="0">
                <a:latin typeface="Arial" panose="020B0604020202020204" pitchFamily="34" charset="0"/>
                <a:cs typeface="Arial" panose="020B0604020202020204" pitchFamily="34" charset="0"/>
              </a:rPr>
              <a:t>CP23A Wetland Restoration, Non-Floodplain - </a:t>
            </a:r>
            <a:r>
              <a:rPr lang="en-US" sz="5200" dirty="0">
                <a:latin typeface="Arial" panose="020B0604020202020204" pitchFamily="34" charset="0"/>
                <a:cs typeface="Arial" panose="020B0604020202020204" pitchFamily="34" charset="0"/>
              </a:rPr>
              <a:t>The purpose of this practice is to restore the functions and values of wetland ecosystems that have been devoted to agricultural use. The level of restoration of the wetland ecosystem shall be determined by the producer in consultation with NRCS or TSP.  </a:t>
            </a:r>
          </a:p>
          <a:p>
            <a:endParaRPr lang="en-US" sz="5200" dirty="0"/>
          </a:p>
        </p:txBody>
      </p:sp>
    </p:spTree>
    <p:extLst>
      <p:ext uri="{BB962C8B-B14F-4D97-AF65-F5344CB8AC3E}">
        <p14:creationId xmlns:p14="http://schemas.microsoft.com/office/powerpoint/2010/main" val="4752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623" y="1092634"/>
            <a:ext cx="9887919" cy="796683"/>
          </a:xfrm>
          <a:ln w="38100">
            <a:solidFill>
              <a:schemeClr val="bg2">
                <a:lumMod val="50000"/>
              </a:schemeClr>
            </a:solidFill>
          </a:ln>
        </p:spPr>
        <p:txBody>
          <a:bodyPr>
            <a:noAutofit/>
          </a:bodyPr>
          <a:lstStyle/>
          <a:p>
            <a:pPr algn="ctr"/>
            <a:r>
              <a:rPr lang="en-US" sz="4000" dirty="0">
                <a:solidFill>
                  <a:schemeClr val="bg2">
                    <a:lumMod val="25000"/>
                  </a:schemeClr>
                </a:solidFill>
                <a:latin typeface="Arial Black" panose="020B0A04020102020204" pitchFamily="34" charset="0"/>
              </a:rPr>
              <a:t>Riparian &amp; Wetland Program</a:t>
            </a:r>
          </a:p>
        </p:txBody>
      </p:sp>
      <p:sp>
        <p:nvSpPr>
          <p:cNvPr id="11" name="TextBox 10"/>
          <p:cNvSpPr txBox="1"/>
          <p:nvPr/>
        </p:nvSpPr>
        <p:spPr>
          <a:xfrm>
            <a:off x="666430" y="2147413"/>
            <a:ext cx="11042543" cy="4407053"/>
          </a:xfrm>
          <a:prstGeom prst="rect">
            <a:avLst/>
          </a:prstGeom>
          <a:noFill/>
          <a:ln w="38100">
            <a:solidFill>
              <a:schemeClr val="bg2">
                <a:lumMod val="50000"/>
              </a:schemeClr>
            </a:solidFill>
          </a:ln>
        </p:spPr>
        <p:txBody>
          <a:bodyPr wrap="square" rtlCol="0">
            <a:spAutoFit/>
          </a:bodyPr>
          <a:lstStyle/>
          <a:p>
            <a:pPr marL="571500" indent="-571500">
              <a:buFont typeface="Arial" panose="020B0604020202020204" pitchFamily="34" charset="0"/>
              <a:buChar char="•"/>
            </a:pPr>
            <a:r>
              <a:rPr lang="en-US" sz="3600" dirty="0">
                <a:solidFill>
                  <a:schemeClr val="bg2">
                    <a:lumMod val="25000"/>
                  </a:schemeClr>
                </a:solidFill>
                <a:latin typeface="Arial Black" panose="020B0A04020102020204" pitchFamily="34" charset="0"/>
              </a:rPr>
              <a:t>Program started in 1994</a:t>
            </a:r>
          </a:p>
          <a:p>
            <a:pPr marL="571500" indent="-571500">
              <a:buFont typeface="Arial" panose="020B0604020202020204" pitchFamily="34" charset="0"/>
              <a:buChar char="•"/>
            </a:pPr>
            <a:r>
              <a:rPr lang="en-US" sz="3600" dirty="0">
                <a:solidFill>
                  <a:schemeClr val="bg2">
                    <a:lumMod val="25000"/>
                  </a:schemeClr>
                </a:solidFill>
                <a:latin typeface="Arial Black" panose="020B0A04020102020204" pitchFamily="34" charset="0"/>
              </a:rPr>
              <a:t>64 Approved RWPPs by 2002</a:t>
            </a:r>
          </a:p>
          <a:p>
            <a:pPr marL="571500" indent="-571500">
              <a:buFont typeface="Arial" panose="020B0604020202020204" pitchFamily="34" charset="0"/>
              <a:buChar char="•"/>
            </a:pPr>
            <a:r>
              <a:rPr lang="en-US" sz="3600" dirty="0">
                <a:solidFill>
                  <a:schemeClr val="bg2">
                    <a:lumMod val="25000"/>
                  </a:schemeClr>
                </a:solidFill>
                <a:latin typeface="Arial Black" panose="020B0A04020102020204" pitchFamily="34" charset="0"/>
              </a:rPr>
              <a:t>259 projects submitted 1994 - 2003</a:t>
            </a:r>
          </a:p>
          <a:p>
            <a:pPr marL="571500" indent="-571500">
              <a:buFont typeface="Arial" panose="020B0604020202020204" pitchFamily="34" charset="0"/>
              <a:buChar char="•"/>
            </a:pPr>
            <a:r>
              <a:rPr lang="en-US" sz="3600" dirty="0">
                <a:solidFill>
                  <a:schemeClr val="bg2">
                    <a:lumMod val="25000"/>
                  </a:schemeClr>
                </a:solidFill>
                <a:latin typeface="Arial Black" panose="020B0A04020102020204" pitchFamily="34" charset="0"/>
              </a:rPr>
              <a:t>259 R&amp;W contracts approved 2004 – 2017 for total cost-share of $1,342,522 </a:t>
            </a:r>
          </a:p>
          <a:p>
            <a:endParaRPr lang="en-US" sz="3600" dirty="0">
              <a:solidFill>
                <a:schemeClr val="bg2">
                  <a:lumMod val="25000"/>
                </a:schemeClr>
              </a:solidFill>
              <a:latin typeface="Arial Black" panose="020B0A040201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983" y="5049380"/>
            <a:ext cx="8242300" cy="1238250"/>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473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030" r="48922"/>
          <a:stretch/>
        </p:blipFill>
        <p:spPr>
          <a:xfrm>
            <a:off x="1" y="0"/>
            <a:ext cx="12192000" cy="6862916"/>
          </a:xfrm>
          <a:prstGeom prst="rect">
            <a:avLst/>
          </a:prstGeom>
        </p:spPr>
      </p:pic>
      <p:sp>
        <p:nvSpPr>
          <p:cNvPr id="7" name="Rectangle 6"/>
          <p:cNvSpPr/>
          <p:nvPr/>
        </p:nvSpPr>
        <p:spPr>
          <a:xfrm>
            <a:off x="604435" y="263471"/>
            <a:ext cx="8082367" cy="6013344"/>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itle 6"/>
          <p:cNvSpPr txBox="1">
            <a:spLocks/>
          </p:cNvSpPr>
          <p:nvPr/>
        </p:nvSpPr>
        <p:spPr>
          <a:xfrm>
            <a:off x="1084883" y="534692"/>
            <a:ext cx="7237709" cy="712938"/>
          </a:xfrm>
          <a:prstGeom prst="rect">
            <a:avLst/>
          </a:prstGeom>
          <a:ln w="38100">
            <a:solidFill>
              <a:schemeClr val="accent4">
                <a:lumMod val="50000"/>
              </a:schemeClr>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US" sz="3200" dirty="0">
                <a:solidFill>
                  <a:srgbClr val="DBF5F9">
                    <a:lumMod val="25000"/>
                  </a:srgbClr>
                </a:solidFill>
                <a:latin typeface="Arial Black" panose="020B0A04020102020204" pitchFamily="34" charset="0"/>
              </a:rPr>
              <a:t>Riparian &amp; Wetland Program</a:t>
            </a:r>
            <a:endParaRPr lang="en-US" sz="3200" b="1" dirty="0">
              <a:solidFill>
                <a:prstClr val="black"/>
              </a:solidFill>
            </a:endParaRPr>
          </a:p>
        </p:txBody>
      </p:sp>
      <p:sp>
        <p:nvSpPr>
          <p:cNvPr id="5" name="Content Placeholder 7"/>
          <p:cNvSpPr txBox="1">
            <a:spLocks/>
          </p:cNvSpPr>
          <p:nvPr/>
        </p:nvSpPr>
        <p:spPr>
          <a:xfrm>
            <a:off x="1084883" y="1534349"/>
            <a:ext cx="7237711" cy="4482576"/>
          </a:xfrm>
          <a:prstGeom prst="rect">
            <a:avLst/>
          </a:prstGeom>
          <a:ln w="38100">
            <a:solidFill>
              <a:schemeClr val="accent4">
                <a:lumMod val="50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u="sng" dirty="0">
              <a:solidFill>
                <a:schemeClr val="accent4">
                  <a:lumMod val="50000"/>
                </a:schemeClr>
              </a:solidFill>
              <a:latin typeface="Arial Black" panose="020B0A04020102020204" pitchFamily="34" charset="0"/>
            </a:endParaRPr>
          </a:p>
          <a:p>
            <a:pPr marL="0" indent="0">
              <a:buFont typeface="Arial" panose="020B0604020202020204" pitchFamily="34" charset="0"/>
              <a:buNone/>
            </a:pPr>
            <a:r>
              <a:rPr lang="en-US" u="sng" dirty="0">
                <a:solidFill>
                  <a:schemeClr val="accent4">
                    <a:lumMod val="50000"/>
                  </a:schemeClr>
                </a:solidFill>
                <a:latin typeface="Arial Black" panose="020B0A04020102020204" pitchFamily="34" charset="0"/>
              </a:rPr>
              <a:t>R&amp;W dollars are currently spent on:</a:t>
            </a:r>
          </a:p>
          <a:p>
            <a:r>
              <a:rPr lang="en-US" dirty="0">
                <a:solidFill>
                  <a:schemeClr val="accent4">
                    <a:lumMod val="50000"/>
                  </a:schemeClr>
                </a:solidFill>
                <a:latin typeface="Arial Black" panose="020B0A04020102020204" pitchFamily="34" charset="0"/>
              </a:rPr>
              <a:t>Riparian forest buffers</a:t>
            </a:r>
          </a:p>
          <a:p>
            <a:r>
              <a:rPr lang="en-US" dirty="0">
                <a:solidFill>
                  <a:schemeClr val="accent4">
                    <a:lumMod val="50000"/>
                  </a:schemeClr>
                </a:solidFill>
                <a:latin typeface="Arial Black" panose="020B0A04020102020204" pitchFamily="34" charset="0"/>
              </a:rPr>
              <a:t>Occasional wetland projects </a:t>
            </a:r>
          </a:p>
          <a:p>
            <a:r>
              <a:rPr lang="en-US" dirty="0">
                <a:solidFill>
                  <a:schemeClr val="accent4">
                    <a:lumMod val="50000"/>
                  </a:schemeClr>
                </a:solidFill>
                <a:latin typeface="Arial Black" panose="020B0A04020102020204" pitchFamily="34" charset="0"/>
              </a:rPr>
              <a:t>Educational projects</a:t>
            </a:r>
          </a:p>
          <a:p>
            <a:pPr marL="0" indent="0">
              <a:buFont typeface="Arial" panose="020B0604020202020204" pitchFamily="34" charset="0"/>
              <a:buNone/>
            </a:pPr>
            <a:endParaRPr lang="en-US" sz="800" dirty="0">
              <a:solidFill>
                <a:schemeClr val="accent4">
                  <a:lumMod val="50000"/>
                </a:schemeClr>
              </a:solidFill>
              <a:latin typeface="Arial Black" panose="020B0A04020102020204" pitchFamily="34" charset="0"/>
            </a:endParaRPr>
          </a:p>
          <a:p>
            <a:pPr marL="0" indent="0">
              <a:buFont typeface="Arial" panose="020B0604020202020204" pitchFamily="34" charset="0"/>
              <a:buNone/>
            </a:pPr>
            <a:r>
              <a:rPr lang="en-US" u="sng" dirty="0">
                <a:solidFill>
                  <a:schemeClr val="accent4">
                    <a:lumMod val="50000"/>
                  </a:schemeClr>
                </a:solidFill>
                <a:latin typeface="Arial Black" panose="020B0A04020102020204" pitchFamily="34" charset="0"/>
              </a:rPr>
              <a:t>R&amp;W Future goals:</a:t>
            </a:r>
          </a:p>
          <a:p>
            <a:r>
              <a:rPr lang="en-US" dirty="0">
                <a:solidFill>
                  <a:schemeClr val="accent4">
                    <a:lumMod val="50000"/>
                  </a:schemeClr>
                </a:solidFill>
                <a:latin typeface="Arial Black" panose="020B0A04020102020204" pitchFamily="34" charset="0"/>
              </a:rPr>
              <a:t>RWPPs – Riparian and Wetland 			  Protection Plans</a:t>
            </a:r>
          </a:p>
          <a:p>
            <a:r>
              <a:rPr lang="en-US" dirty="0">
                <a:solidFill>
                  <a:schemeClr val="accent4">
                    <a:lumMod val="50000"/>
                  </a:schemeClr>
                </a:solidFill>
                <a:latin typeface="Arial Black" panose="020B0A04020102020204" pitchFamily="34" charset="0"/>
              </a:rPr>
              <a:t>Diversify the program</a:t>
            </a:r>
          </a:p>
          <a:p>
            <a:pPr marL="0" indent="0">
              <a:buFont typeface="Arial" panose="020B0604020202020204" pitchFamily="34" charset="0"/>
              <a:buNone/>
            </a:pPr>
            <a:endParaRPr lang="en-US" sz="2000" dirty="0">
              <a:solidFill>
                <a:prstClr val="black"/>
              </a:solidFill>
            </a:endParaRPr>
          </a:p>
        </p:txBody>
      </p:sp>
    </p:spTree>
    <p:extLst>
      <p:ext uri="{BB962C8B-B14F-4D97-AF65-F5344CB8AC3E}">
        <p14:creationId xmlns:p14="http://schemas.microsoft.com/office/powerpoint/2010/main" val="26693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187"/>
            <a:ext cx="10515600" cy="774916"/>
          </a:xfrm>
          <a:ln w="38100">
            <a:solidFill>
              <a:schemeClr val="accent4">
                <a:lumMod val="50000"/>
              </a:schemeClr>
            </a:solidFill>
          </a:ln>
        </p:spPr>
        <p:txBody>
          <a:bodyPr>
            <a:normAutofit/>
          </a:bodyPr>
          <a:lstStyle/>
          <a:p>
            <a:pPr algn="ctr"/>
            <a:r>
              <a:rPr lang="en-US" sz="3200" dirty="0">
                <a:solidFill>
                  <a:schemeClr val="accent4">
                    <a:lumMod val="75000"/>
                  </a:schemeClr>
                </a:solidFill>
                <a:latin typeface="Arial Black" panose="020B0A04020102020204" pitchFamily="34" charset="0"/>
              </a:rPr>
              <a:t>RWPPs - Riparian &amp; Wetland Protection Plans</a:t>
            </a:r>
          </a:p>
        </p:txBody>
      </p:sp>
      <p:sp>
        <p:nvSpPr>
          <p:cNvPr id="3" name="Content Placeholder 2"/>
          <p:cNvSpPr>
            <a:spLocks noGrp="1"/>
          </p:cNvSpPr>
          <p:nvPr>
            <p:ph idx="1"/>
          </p:nvPr>
        </p:nvSpPr>
        <p:spPr>
          <a:xfrm>
            <a:off x="838200" y="1588580"/>
            <a:ext cx="10515600" cy="4588387"/>
          </a:xfrm>
          <a:ln w="38100">
            <a:solidFill>
              <a:schemeClr val="accent4">
                <a:lumMod val="50000"/>
              </a:schemeClr>
            </a:solidFill>
          </a:ln>
        </p:spPr>
        <p:txBody>
          <a:bodyPr>
            <a:normAutofit/>
          </a:bodyPr>
          <a:lstStyle/>
          <a:p>
            <a:endParaRPr lang="en-US" sz="200" dirty="0"/>
          </a:p>
          <a:p>
            <a:r>
              <a:rPr lang="en-US" sz="2400" dirty="0">
                <a:solidFill>
                  <a:schemeClr val="accent4">
                    <a:lumMod val="75000"/>
                  </a:schemeClr>
                </a:solidFill>
                <a:latin typeface="Arial Black" panose="020B0A04020102020204" pitchFamily="34" charset="0"/>
              </a:rPr>
              <a:t>Developed in 1990s or early 2000s</a:t>
            </a:r>
          </a:p>
          <a:p>
            <a:r>
              <a:rPr lang="en-US" sz="2400" dirty="0">
                <a:solidFill>
                  <a:schemeClr val="accent4">
                    <a:lumMod val="75000"/>
                  </a:schemeClr>
                </a:solidFill>
                <a:latin typeface="Arial Black" panose="020B0A04020102020204" pitchFamily="34" charset="0"/>
              </a:rPr>
              <a:t>Many conservation districts created a plan to address local resource concerns</a:t>
            </a:r>
          </a:p>
          <a:p>
            <a:r>
              <a:rPr lang="en-US" sz="2400" dirty="0">
                <a:solidFill>
                  <a:schemeClr val="accent4">
                    <a:lumMod val="75000"/>
                  </a:schemeClr>
                </a:solidFill>
                <a:latin typeface="Arial Black" panose="020B0A04020102020204" pitchFamily="34" charset="0"/>
              </a:rPr>
              <a:t>Included in the plans:</a:t>
            </a:r>
          </a:p>
          <a:p>
            <a:pPr lvl="1"/>
            <a:r>
              <a:rPr lang="en-US" dirty="0">
                <a:solidFill>
                  <a:schemeClr val="accent4">
                    <a:lumMod val="75000"/>
                  </a:schemeClr>
                </a:solidFill>
                <a:latin typeface="Arial Black" panose="020B0A04020102020204" pitchFamily="34" charset="0"/>
              </a:rPr>
              <a:t>Description of values / resources (i.e. habitat, wildlife) associated with wetlands and riparian areas </a:t>
            </a:r>
          </a:p>
          <a:p>
            <a:pPr lvl="1"/>
            <a:r>
              <a:rPr lang="en-US" dirty="0">
                <a:solidFill>
                  <a:schemeClr val="accent4">
                    <a:lumMod val="75000"/>
                  </a:schemeClr>
                </a:solidFill>
                <a:latin typeface="Arial Black" panose="020B0A04020102020204" pitchFamily="34" charset="0"/>
              </a:rPr>
              <a:t>Goals of the District related to RW areas</a:t>
            </a:r>
          </a:p>
          <a:p>
            <a:pPr lvl="1"/>
            <a:r>
              <a:rPr lang="en-US" dirty="0">
                <a:solidFill>
                  <a:schemeClr val="accent4">
                    <a:lumMod val="75000"/>
                  </a:schemeClr>
                </a:solidFill>
                <a:latin typeface="Arial Black" panose="020B0A04020102020204" pitchFamily="34" charset="0"/>
              </a:rPr>
              <a:t>Riparian and Wetland types</a:t>
            </a:r>
          </a:p>
          <a:p>
            <a:pPr lvl="1"/>
            <a:r>
              <a:rPr lang="en-US" dirty="0">
                <a:solidFill>
                  <a:schemeClr val="accent4">
                    <a:lumMod val="75000"/>
                  </a:schemeClr>
                </a:solidFill>
                <a:latin typeface="Arial Black" panose="020B0A04020102020204" pitchFamily="34" charset="0"/>
              </a:rPr>
              <a:t>Potential BMPs </a:t>
            </a:r>
          </a:p>
          <a:p>
            <a:pPr lvl="1"/>
            <a:r>
              <a:rPr lang="en-US" dirty="0">
                <a:solidFill>
                  <a:schemeClr val="accent4">
                    <a:lumMod val="75000"/>
                  </a:schemeClr>
                </a:solidFill>
                <a:latin typeface="Arial Black" panose="020B0A04020102020204" pitchFamily="34" charset="0"/>
              </a:rPr>
              <a:t>Plan implementation strategy</a:t>
            </a:r>
          </a:p>
          <a:p>
            <a:pPr lvl="1"/>
            <a:r>
              <a:rPr lang="en-US" dirty="0">
                <a:solidFill>
                  <a:schemeClr val="accent4">
                    <a:lumMod val="75000"/>
                  </a:schemeClr>
                </a:solidFill>
                <a:latin typeface="Arial Black" panose="020B0A04020102020204" pitchFamily="34" charset="0"/>
              </a:rPr>
              <a:t>Evaluation and monitoring plans	</a:t>
            </a:r>
          </a:p>
          <a:p>
            <a:endParaRPr lang="en-US" dirty="0"/>
          </a:p>
        </p:txBody>
      </p:sp>
      <p:pic>
        <p:nvPicPr>
          <p:cNvPr id="3074" name="Picture 2" descr="\\Ag0\Homedirs\SFrost\My Documents\My Pictures\Wildlife\thumbnailCADKU0L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320" y="4105200"/>
            <a:ext cx="2600325" cy="198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68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088" y="914400"/>
            <a:ext cx="8965769" cy="805912"/>
          </a:xfrm>
          <a:ln w="38100">
            <a:solidFill>
              <a:schemeClr val="accent3">
                <a:lumMod val="50000"/>
              </a:schemeClr>
            </a:solidFill>
          </a:ln>
        </p:spPr>
        <p:txBody>
          <a:bodyPr>
            <a:noAutofit/>
          </a:bodyPr>
          <a:lstStyle/>
          <a:p>
            <a:pPr algn="ctr"/>
            <a:r>
              <a:rPr lang="en-US" sz="4000" dirty="0">
                <a:solidFill>
                  <a:schemeClr val="accent3">
                    <a:lumMod val="50000"/>
                  </a:schemeClr>
                </a:solidFill>
                <a:latin typeface="Arial Black" panose="020B0A04020102020204" pitchFamily="34" charset="0"/>
              </a:rPr>
              <a:t>Riparian &amp; Wetland Program</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7" t="13090" r="28406"/>
          <a:stretch/>
        </p:blipFill>
        <p:spPr>
          <a:xfrm>
            <a:off x="526943" y="2783133"/>
            <a:ext cx="3691212" cy="3361674"/>
          </a:xfrm>
          <a:prstGeom prst="rect">
            <a:avLst/>
          </a:prstGeom>
        </p:spPr>
      </p:pic>
      <p:sp>
        <p:nvSpPr>
          <p:cNvPr id="6" name="TextBox 5"/>
          <p:cNvSpPr txBox="1"/>
          <p:nvPr/>
        </p:nvSpPr>
        <p:spPr>
          <a:xfrm>
            <a:off x="526945" y="2019832"/>
            <a:ext cx="10972801" cy="369332"/>
          </a:xfrm>
          <a:prstGeom prst="rect">
            <a:avLst/>
          </a:prstGeom>
          <a:noFill/>
        </p:spPr>
        <p:txBody>
          <a:bodyPr wrap="square" rtlCol="0">
            <a:spAutoFit/>
          </a:bodyPr>
          <a:lstStyle/>
          <a:p>
            <a:r>
              <a:rPr lang="en-US" dirty="0">
                <a:solidFill>
                  <a:schemeClr val="accent6">
                    <a:lumMod val="50000"/>
                  </a:schemeClr>
                </a:solidFill>
                <a:latin typeface="Arial Black" panose="020B0A04020102020204" pitchFamily="34" charset="0"/>
              </a:rPr>
              <a:t>Protecting eroding riparian areas with tree plantings and KFS maintenance contracts</a:t>
            </a:r>
          </a:p>
        </p:txBody>
      </p:sp>
      <p:pic>
        <p:nvPicPr>
          <p:cNvPr id="2050" name="Picture 2" descr="\\Ag0\Homedirs\SFrost\My Documents\My Pictures\Kansas Forest Service\IMG_00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663" y="2754042"/>
            <a:ext cx="4559808" cy="34198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g0\Homedirs\SFrost\My Documents\My Pictures\Kansas Forest Service\IMG_00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685" y="3316631"/>
            <a:ext cx="2487168" cy="186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64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677" y="3870205"/>
            <a:ext cx="12054609" cy="292112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2" y="881572"/>
            <a:ext cx="3818535" cy="2863901"/>
          </a:xfrm>
          <a:prstGeom prst="rect">
            <a:avLst/>
          </a:prstGeom>
        </p:spPr>
      </p:pic>
      <p:sp>
        <p:nvSpPr>
          <p:cNvPr id="6" name="Content Placeholder 2"/>
          <p:cNvSpPr txBox="1">
            <a:spLocks/>
          </p:cNvSpPr>
          <p:nvPr/>
        </p:nvSpPr>
        <p:spPr>
          <a:xfrm>
            <a:off x="232477" y="1503340"/>
            <a:ext cx="7074977" cy="2177511"/>
          </a:xfrm>
          <a:prstGeom prst="rect">
            <a:avLst/>
          </a:prstGeom>
          <a:ln w="38100">
            <a:solidFill>
              <a:schemeClr val="accent3">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 dirty="0">
              <a:solidFill>
                <a:schemeClr val="accent3">
                  <a:lumMod val="75000"/>
                </a:schemeClr>
              </a:solidFill>
              <a:latin typeface="Arial Black" panose="020B0A04020102020204" pitchFamily="34" charset="0"/>
            </a:endParaRPr>
          </a:p>
          <a:p>
            <a:r>
              <a:rPr lang="en-US" sz="2200" dirty="0">
                <a:solidFill>
                  <a:schemeClr val="accent3">
                    <a:lumMod val="75000"/>
                  </a:schemeClr>
                </a:solidFill>
                <a:latin typeface="Arial Black" panose="020B0A04020102020204" pitchFamily="34" charset="0"/>
              </a:rPr>
              <a:t>Wetland projects on a case-by-case basis</a:t>
            </a:r>
          </a:p>
          <a:p>
            <a:r>
              <a:rPr lang="en-US" sz="2200" dirty="0">
                <a:solidFill>
                  <a:schemeClr val="accent3">
                    <a:lumMod val="75000"/>
                  </a:schemeClr>
                </a:solidFill>
                <a:latin typeface="Arial Black" panose="020B0A04020102020204" pitchFamily="34" charset="0"/>
              </a:rPr>
              <a:t>Cost share goes to earthwork, pipe if necessary, vegetation plantings</a:t>
            </a:r>
          </a:p>
          <a:p>
            <a:r>
              <a:rPr lang="en-US" sz="2200" dirty="0">
                <a:solidFill>
                  <a:schemeClr val="accent3">
                    <a:lumMod val="75000"/>
                  </a:schemeClr>
                </a:solidFill>
                <a:latin typeface="Arial Black" panose="020B0A04020102020204" pitchFamily="34" charset="0"/>
              </a:rPr>
              <a:t>DOC also funds information / education projects (i.e. Playa Lakes Symposium)</a:t>
            </a:r>
          </a:p>
          <a:p>
            <a:pPr marL="0" indent="0">
              <a:buNone/>
            </a:pPr>
            <a:endParaRPr lang="en-US" dirty="0"/>
          </a:p>
        </p:txBody>
      </p:sp>
      <p:sp>
        <p:nvSpPr>
          <p:cNvPr id="3" name="TextBox 2"/>
          <p:cNvSpPr txBox="1"/>
          <p:nvPr/>
        </p:nvSpPr>
        <p:spPr>
          <a:xfrm>
            <a:off x="1433633" y="881568"/>
            <a:ext cx="5104187" cy="400110"/>
          </a:xfrm>
          <a:prstGeom prst="rect">
            <a:avLst/>
          </a:prstGeom>
          <a:solidFill>
            <a:schemeClr val="bg1"/>
          </a:solidFill>
          <a:ln w="38100">
            <a:solidFill>
              <a:schemeClr val="accent3">
                <a:lumMod val="50000"/>
              </a:schemeClr>
            </a:solidFill>
          </a:ln>
        </p:spPr>
        <p:txBody>
          <a:bodyPr wrap="square" rtlCol="0">
            <a:spAutoFit/>
          </a:bodyPr>
          <a:lstStyle/>
          <a:p>
            <a:pPr algn="ctr"/>
            <a:r>
              <a:rPr lang="en-US" sz="2000" dirty="0">
                <a:solidFill>
                  <a:schemeClr val="accent3">
                    <a:lumMod val="75000"/>
                  </a:schemeClr>
                </a:solidFill>
                <a:latin typeface="Arial Black" panose="020B0A04020102020204" pitchFamily="34" charset="0"/>
              </a:rPr>
              <a:t>Riparian &amp; Wetland Program</a:t>
            </a:r>
          </a:p>
        </p:txBody>
      </p:sp>
    </p:spTree>
    <p:extLst>
      <p:ext uri="{BB962C8B-B14F-4D97-AF65-F5344CB8AC3E}">
        <p14:creationId xmlns:p14="http://schemas.microsoft.com/office/powerpoint/2010/main" val="78392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897" y="946932"/>
            <a:ext cx="10345119" cy="842237"/>
          </a:xfrm>
          <a:ln w="38100">
            <a:solidFill>
              <a:schemeClr val="accent2">
                <a:lumMod val="50000"/>
              </a:schemeClr>
            </a:solidFill>
          </a:ln>
        </p:spPr>
        <p:txBody>
          <a:bodyPr>
            <a:noAutofit/>
          </a:bodyPr>
          <a:lstStyle/>
          <a:p>
            <a:pPr algn="ctr"/>
            <a:r>
              <a:rPr lang="en-US" sz="4400" dirty="0">
                <a:latin typeface="Arial Black" panose="020B0A04020102020204" pitchFamily="34" charset="0"/>
              </a:rPr>
              <a:t>Riparian &amp; Wetland Program</a:t>
            </a:r>
          </a:p>
        </p:txBody>
      </p:sp>
      <p:sp>
        <p:nvSpPr>
          <p:cNvPr id="10" name="TextBox 9"/>
          <p:cNvSpPr txBox="1"/>
          <p:nvPr/>
        </p:nvSpPr>
        <p:spPr>
          <a:xfrm>
            <a:off x="418455" y="1999234"/>
            <a:ext cx="11259519" cy="461665"/>
          </a:xfrm>
          <a:prstGeom prst="rect">
            <a:avLst/>
          </a:prstGeom>
          <a:noFill/>
          <a:ln w="38100">
            <a:solidFill>
              <a:schemeClr val="accent3">
                <a:lumMod val="75000"/>
              </a:schemeClr>
            </a:solidFill>
          </a:ln>
        </p:spPr>
        <p:txBody>
          <a:bodyPr wrap="square" rtlCol="0">
            <a:spAutoFit/>
          </a:bodyPr>
          <a:lstStyle/>
          <a:p>
            <a:r>
              <a:rPr lang="en-US" sz="2000" dirty="0"/>
              <a:t>  </a:t>
            </a:r>
            <a:r>
              <a:rPr lang="en-US" sz="2400" dirty="0">
                <a:solidFill>
                  <a:schemeClr val="accent3">
                    <a:lumMod val="75000"/>
                  </a:schemeClr>
                </a:solidFill>
                <a:latin typeface="Arial Black" panose="020B0A04020102020204" pitchFamily="34" charset="0"/>
              </a:rPr>
              <a:t>G</a:t>
            </a:r>
            <a:r>
              <a:rPr lang="en-US" sz="2400" b="1" dirty="0">
                <a:solidFill>
                  <a:schemeClr val="accent3">
                    <a:lumMod val="75000"/>
                  </a:schemeClr>
                </a:solidFill>
                <a:latin typeface="Arial Black" panose="020B0A04020102020204" pitchFamily="34" charset="0"/>
              </a:rPr>
              <a:t>oal: </a:t>
            </a:r>
            <a:r>
              <a:rPr lang="en-US" sz="2400" dirty="0">
                <a:solidFill>
                  <a:schemeClr val="accent3">
                    <a:lumMod val="75000"/>
                  </a:schemeClr>
                </a:solidFill>
                <a:latin typeface="Arial Black" panose="020B0A04020102020204" pitchFamily="34" charset="0"/>
              </a:rPr>
              <a:t>increase wetland projects and practices - including </a:t>
            </a:r>
            <a:r>
              <a:rPr lang="en-US" sz="2400" u="sng" dirty="0">
                <a:solidFill>
                  <a:schemeClr val="accent3">
                    <a:lumMod val="75000"/>
                  </a:schemeClr>
                </a:solidFill>
                <a:latin typeface="Arial Black" panose="020B0A04020102020204" pitchFamily="34" charset="0"/>
              </a:rPr>
              <a:t>playas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069" y="2785652"/>
            <a:ext cx="6294859" cy="359314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1451" y="6590465"/>
            <a:ext cx="2231756" cy="200055"/>
          </a:xfrm>
          <a:prstGeom prst="rect">
            <a:avLst/>
          </a:prstGeom>
          <a:noFill/>
        </p:spPr>
        <p:txBody>
          <a:bodyPr wrap="square" rtlCol="0">
            <a:spAutoFit/>
          </a:bodyPr>
          <a:lstStyle/>
          <a:p>
            <a:r>
              <a:rPr lang="en-US" sz="700" dirty="0">
                <a:latin typeface="+mj-lt"/>
              </a:rPr>
              <a:t>Photo provided courtesy of Playa Lakes Joint Venture</a:t>
            </a:r>
          </a:p>
        </p:txBody>
      </p:sp>
    </p:spTree>
    <p:extLst>
      <p:ext uri="{BB962C8B-B14F-4D97-AF65-F5344CB8AC3E}">
        <p14:creationId xmlns:p14="http://schemas.microsoft.com/office/powerpoint/2010/main" val="284121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8105" t="7359" b="4676"/>
          <a:stretch/>
        </p:blipFill>
        <p:spPr>
          <a:xfrm>
            <a:off x="1" y="0"/>
            <a:ext cx="11800115" cy="6858000"/>
          </a:xfrm>
          <a:prstGeom prst="rect">
            <a:avLst/>
          </a:prstGeom>
        </p:spPr>
      </p:pic>
    </p:spTree>
    <p:extLst>
      <p:ext uri="{BB962C8B-B14F-4D97-AF65-F5344CB8AC3E}">
        <p14:creationId xmlns:p14="http://schemas.microsoft.com/office/powerpoint/2010/main" val="3021319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981</TotalTime>
  <Words>991</Words>
  <Application>Microsoft Office PowerPoint</Application>
  <PresentationFormat>Widescreen</PresentationFormat>
  <Paragraphs>147</Paragraphs>
  <Slides>25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Arial</vt:lpstr>
      <vt:lpstr>Arial Black</vt:lpstr>
      <vt:lpstr>Calibri</vt:lpstr>
      <vt:lpstr>Calibri Light</vt:lpstr>
      <vt:lpstr>Cambria</vt:lpstr>
      <vt:lpstr>Constantia</vt:lpstr>
      <vt:lpstr>Wingdings</vt:lpstr>
      <vt:lpstr>Wingdings 2</vt:lpstr>
      <vt:lpstr>Flow</vt:lpstr>
      <vt:lpstr>Office Theme</vt:lpstr>
      <vt:lpstr>1_Office Theme</vt:lpstr>
      <vt:lpstr>2_Office Theme</vt:lpstr>
      <vt:lpstr>PowerPoint Presentation</vt:lpstr>
      <vt:lpstr>Riparian &amp; Wetland Program</vt:lpstr>
      <vt:lpstr>Riparian &amp; Wetland Program</vt:lpstr>
      <vt:lpstr>PowerPoint Presentation</vt:lpstr>
      <vt:lpstr>RWPPs - Riparian &amp; Wetland Protection Plans</vt:lpstr>
      <vt:lpstr>Riparian &amp; Wetland Program</vt:lpstr>
      <vt:lpstr>PowerPoint Presentation</vt:lpstr>
      <vt:lpstr>Riparian &amp; Wetland Program</vt:lpstr>
      <vt:lpstr>PowerPoint Presentation</vt:lpstr>
      <vt:lpstr>Kansas Water Plan:  Ogallala-High Plains Aquifer Action Items</vt:lpstr>
      <vt:lpstr>PowerPoint Presentation</vt:lpstr>
      <vt:lpstr>FSA Announces New CRP SAFE Practice for Playas </vt:lpstr>
      <vt:lpstr>R&amp;W Practices that Apply to Playas</vt:lpstr>
      <vt:lpstr>RW Practices that Apply to Playas</vt:lpstr>
      <vt:lpstr>RW Practices that Apply to Playas</vt:lpstr>
      <vt:lpstr>RW practices that apply to playas</vt:lpstr>
      <vt:lpstr>R&amp;W Information and Education Projects</vt:lpstr>
      <vt:lpstr>Riparian &amp; Wetland Program</vt:lpstr>
      <vt:lpstr>Upper Arkansas River  Conservation Reserve Enhancement Program</vt:lpstr>
      <vt:lpstr>The Conservation Reserve Enhancement Program (CREP) in Kansas is a federal / state partnership created for enhancing water conservation efforts along the Upper Arkansas River (UAR) corridor from Hamilton County to Rice County. </vt:lpstr>
      <vt:lpstr>                 </vt:lpstr>
      <vt:lpstr>CP9 Shallow Water Areas for Wildlife - The purpose of this practice is to develop or restore shallow water    areas to an average depth of 6 to 18 inches for wildlife. The shallow water area must provide a source of water for wildlife for the majority of the year. Exception: For areas west of the 100th meridian that receive less than 25 inches of annual precipitation, the shallow water area must provide a source of water for wildlife for a minimum of 4 months of the year. Note: This is not a pond development or wetland restoration practice. However, this practice may be constructed on suitable hydric and non-hydric soils.  </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Katie</dc:creator>
  <cp:lastModifiedBy>Meader, Donna</cp:lastModifiedBy>
  <cp:revision>74</cp:revision>
  <dcterms:created xsi:type="dcterms:W3CDTF">2017-01-03T15:01:42Z</dcterms:created>
  <dcterms:modified xsi:type="dcterms:W3CDTF">2017-03-06T16:58:43Z</dcterms:modified>
</cp:coreProperties>
</file>