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9" r:id="rId3"/>
    <p:sldId id="281" r:id="rId4"/>
    <p:sldId id="286" r:id="rId5"/>
    <p:sldId id="257" r:id="rId6"/>
    <p:sldId id="271" r:id="rId7"/>
    <p:sldId id="272" r:id="rId8"/>
    <p:sldId id="289" r:id="rId9"/>
    <p:sldId id="273" r:id="rId10"/>
    <p:sldId id="285" r:id="rId11"/>
    <p:sldId id="284" r:id="rId12"/>
    <p:sldId id="280" r:id="rId13"/>
    <p:sldId id="258" r:id="rId14"/>
    <p:sldId id="270" r:id="rId15"/>
    <p:sldId id="259" r:id="rId16"/>
    <p:sldId id="282" r:id="rId17"/>
    <p:sldId id="283" r:id="rId18"/>
    <p:sldId id="260" r:id="rId19"/>
    <p:sldId id="261" r:id="rId20"/>
    <p:sldId id="287" r:id="rId21"/>
    <p:sldId id="288" r:id="rId22"/>
    <p:sldId id="264" r:id="rId23"/>
    <p:sldId id="265" r:id="rId24"/>
    <p:sldId id="266" r:id="rId25"/>
    <p:sldId id="267"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117"/>
    <a:srgbClr val="173B7A"/>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p:restoredTop sz="75328"/>
  </p:normalViewPr>
  <p:slideViewPr>
    <p:cSldViewPr snapToGrid="0" snapToObjects="1">
      <p:cViewPr varScale="1">
        <p:scale>
          <a:sx n="88" d="100"/>
          <a:sy n="88" d="100"/>
        </p:scale>
        <p:origin x="1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D76A4-DB33-8447-B429-5617B44DA979}" type="datetimeFigureOut">
              <a:rPr lang="en-US" smtClean="0"/>
              <a:t>8/9/17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970DDD-F7BC-304B-9644-7627EE35559D}" type="slidenum">
              <a:rPr lang="en-US" smtClean="0"/>
              <a:t>‹#›</a:t>
            </a:fld>
            <a:endParaRPr lang="en-US"/>
          </a:p>
        </p:txBody>
      </p:sp>
    </p:spTree>
    <p:extLst>
      <p:ext uri="{BB962C8B-B14F-4D97-AF65-F5344CB8AC3E}">
        <p14:creationId xmlns:p14="http://schemas.microsoft.com/office/powerpoint/2010/main" val="130330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7B200-2A70-314D-9007-8203E313F2FA}" type="datetimeFigureOut">
              <a:rPr lang="en-US" smtClean="0"/>
              <a:t>8/9/17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C1FC6-F422-0649-9BCB-1E8EAEFD12DD}" type="slidenum">
              <a:rPr lang="en-US" smtClean="0"/>
              <a:t>‹#›</a:t>
            </a:fld>
            <a:endParaRPr lang="en-US"/>
          </a:p>
        </p:txBody>
      </p:sp>
    </p:spTree>
    <p:extLst>
      <p:ext uri="{BB962C8B-B14F-4D97-AF65-F5344CB8AC3E}">
        <p14:creationId xmlns:p14="http://schemas.microsoft.com/office/powerpoint/2010/main" val="182182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a:t>
            </a:r>
            <a:r>
              <a:rPr lang="en-US" baseline="0" dirty="0" smtClean="0"/>
              <a:t> general stats</a:t>
            </a:r>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2</a:t>
            </a:fld>
            <a:endParaRPr lang="en-US"/>
          </a:p>
        </p:txBody>
      </p:sp>
    </p:spTree>
    <p:extLst>
      <p:ext uri="{BB962C8B-B14F-4D97-AF65-F5344CB8AC3E}">
        <p14:creationId xmlns:p14="http://schemas.microsoft.com/office/powerpoint/2010/main" val="92326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Should your operation get cited for a residue violation and you believe it’s a case of mistaken identity, good records are your best evidence that the animal in question does not belong to you. </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19</a:t>
            </a:fld>
            <a:endParaRPr lang="en-US"/>
          </a:p>
        </p:txBody>
      </p:sp>
    </p:spTree>
    <p:extLst>
      <p:ext uri="{BB962C8B-B14F-4D97-AF65-F5344CB8AC3E}">
        <p14:creationId xmlns:p14="http://schemas.microsoft.com/office/powerpoint/2010/main" val="52768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time is the amount</a:t>
            </a:r>
            <a:r>
              <a:rPr lang="en-US" baseline="0" dirty="0" smtClean="0"/>
              <a:t> of time required for a drug or chemical concentration to fall below the Tolerance Level established in a specific target animal tissue. It is determined experimentally and dependent upon drug, dose, formulation, route of administration, species, target issue and disease/management factors. The time required for drug concentrations in all food animal tissues or products are below tolerance. Considerations include aesthetic considerations, risks perceived by the public, sensitive populations and issues, international relations and trade barriers</a:t>
            </a:r>
          </a:p>
          <a:p>
            <a:endParaRPr lang="en-US" baseline="0" dirty="0" smtClean="0"/>
          </a:p>
          <a:p>
            <a:r>
              <a:rPr lang="en-US" baseline="0" dirty="0" smtClean="0"/>
              <a:t>Extra-label drug use is a higher dose than the label, a different route or species than the label or a different disease that is being treated than indicated on the label.</a:t>
            </a:r>
            <a:endParaRPr lang="en-US" dirty="0" smtClean="0"/>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20</a:t>
            </a:fld>
            <a:endParaRPr lang="en-US"/>
          </a:p>
        </p:txBody>
      </p:sp>
    </p:spTree>
    <p:extLst>
      <p:ext uri="{BB962C8B-B14F-4D97-AF65-F5344CB8AC3E}">
        <p14:creationId xmlns:p14="http://schemas.microsoft.com/office/powerpoint/2010/main" val="191756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www.researchgate.net</a:t>
            </a:r>
            <a:r>
              <a:rPr lang="en-US" dirty="0" smtClean="0"/>
              <a:t>/publication/24049842_Analysis_of_the_Philippine_Chicken_Industry_Commercial_versus_Backyard_Sectors</a:t>
            </a:r>
          </a:p>
          <a:p>
            <a:r>
              <a:rPr lang="en-US" dirty="0" smtClean="0"/>
              <a:t>http://</a:t>
            </a:r>
            <a:r>
              <a:rPr lang="en-US" dirty="0" err="1" smtClean="0"/>
              <a:t>www.roysfarm.com</a:t>
            </a:r>
            <a:r>
              <a:rPr lang="en-US" dirty="0" smtClean="0"/>
              <a:t>/poultry-farming/</a:t>
            </a:r>
          </a:p>
          <a:p>
            <a:endParaRPr lang="en-US" dirty="0" smtClean="0"/>
          </a:p>
          <a:p>
            <a:r>
              <a:rPr lang="en-US" dirty="0" smtClean="0"/>
              <a:t>The “backyard” setting is defined ‭as having less than 100 birds per household.</a:t>
            </a:r>
          </a:p>
          <a:p>
            <a:r>
              <a:rPr lang="en-US" dirty="0" smtClean="0"/>
              <a:t>A small operation or backyard setting often allows for increased space per chicken and specialized production. This system allows for allows the birds scratching, foraging, pecking and outdoor exercise. </a:t>
            </a:r>
          </a:p>
          <a:p>
            <a:r>
              <a:rPr lang="en-US" dirty="0" smtClean="0"/>
              <a:t>The backyard sector suffers from low productivity and high mortality rates because of lack of technical know-how and access to key inputs. This sector requires a large amount of land and can be weather dependent</a:t>
            </a:r>
          </a:p>
          <a:p>
            <a:endParaRPr lang="en-US" dirty="0" smtClean="0"/>
          </a:p>
          <a:p>
            <a:r>
              <a:rPr lang="en-US" dirty="0" smtClean="0"/>
              <a:t>A poultry farm is classified as “commercial” if it has more than 100 birds. </a:t>
            </a:r>
          </a:p>
          <a:p>
            <a:r>
              <a:rPr lang="en-US" dirty="0" smtClean="0"/>
              <a:t>Commercial poultry farming is necessary to meet the demand of both meat and eggs. Intensive poultry farming method increases production and is a highly efficient system which saves, land, feed, labor and other resources. It ensures continuous production throughout the year in any environment and season.</a:t>
            </a:r>
          </a:p>
          <a:p>
            <a:r>
              <a:rPr lang="en-US" dirty="0" smtClean="0"/>
              <a:t> The commercial sector is often criticized creating health risks, animal abuse and harming the environment. This sector also faces global competition and is largely dependent on access to cheap inputs and improvements in production and marketing efficiency.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3</a:t>
            </a:fld>
            <a:endParaRPr lang="en-US"/>
          </a:p>
        </p:txBody>
      </p:sp>
    </p:spTree>
    <p:extLst>
      <p:ext uri="{BB962C8B-B14F-4D97-AF65-F5344CB8AC3E}">
        <p14:creationId xmlns:p14="http://schemas.microsoft.com/office/powerpoint/2010/main" val="102643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Codex </a:t>
            </a:r>
            <a:r>
              <a:rPr lang="en-US" dirty="0" err="1" smtClean="0"/>
              <a:t>Alimentarius</a:t>
            </a:r>
            <a:r>
              <a:rPr lang="en-US" dirty="0" smtClean="0"/>
              <a:t> Commission Procedural Manual, Fourteenth Edition (2004), Animal</a:t>
            </a:r>
            <a:r>
              <a:rPr lang="en-US" baseline="0" dirty="0" smtClean="0"/>
              <a:t> Drug Residues are defined as:</a:t>
            </a:r>
          </a:p>
          <a:p>
            <a:r>
              <a:rPr lang="en-US" i="1" smtClean="0"/>
              <a:t>“Residues of veterinary drugs include the parent compounds and/or their metabolites in any edible portion of the animal product, and include residues of associated impurities of the veterinary drug concerned.”</a:t>
            </a:r>
          </a:p>
          <a:p>
            <a:endParaRPr lang="en-US"/>
          </a:p>
        </p:txBody>
      </p:sp>
      <p:sp>
        <p:nvSpPr>
          <p:cNvPr id="4" name="Slide Number Placeholder 3"/>
          <p:cNvSpPr>
            <a:spLocks noGrp="1"/>
          </p:cNvSpPr>
          <p:nvPr>
            <p:ph type="sldNum" sz="quarter" idx="10"/>
          </p:nvPr>
        </p:nvSpPr>
        <p:spPr/>
        <p:txBody>
          <a:bodyPr/>
          <a:lstStyle/>
          <a:p>
            <a:fld id="{124C1FC6-F422-0649-9BCB-1E8EAEFD12DD}" type="slidenum">
              <a:rPr lang="en-US" smtClean="0"/>
              <a:t>5</a:t>
            </a:fld>
            <a:endParaRPr lang="en-US"/>
          </a:p>
        </p:txBody>
      </p:sp>
    </p:spTree>
    <p:extLst>
      <p:ext uri="{BB962C8B-B14F-4D97-AF65-F5344CB8AC3E}">
        <p14:creationId xmlns:p14="http://schemas.microsoft.com/office/powerpoint/2010/main" val="207682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issue of drug use in food animals as well as over-use</a:t>
            </a:r>
            <a:r>
              <a:rPr lang="en-US" baseline="0" dirty="0" smtClean="0"/>
              <a:t> of antibiotics in humans is antibiotic-resistant bacteria isolated from meat or milk.</a:t>
            </a:r>
          </a:p>
          <a:p>
            <a:r>
              <a:rPr lang="en-US" baseline="0" dirty="0" smtClean="0"/>
              <a:t>A general hypothesis is that the greater amount of a drug used, the more likely bacteria would develop resistance to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inion Pro" panose="02040503050306020203" pitchFamily="18" charset="0"/>
              </a:rPr>
              <a:t>In the dairy industry, milk residue is an obstacle that is often faced. Contaminated milk is a major concern for human health. </a:t>
            </a:r>
            <a:endParaRPr lang="en-US" dirty="0" smtClean="0"/>
          </a:p>
          <a:p>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8</a:t>
            </a:fld>
            <a:endParaRPr lang="en-US"/>
          </a:p>
        </p:txBody>
      </p:sp>
    </p:spTree>
    <p:extLst>
      <p:ext uri="{BB962C8B-B14F-4D97-AF65-F5344CB8AC3E}">
        <p14:creationId xmlns:p14="http://schemas.microsoft.com/office/powerpoint/2010/main" val="120732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9</a:t>
            </a:fld>
            <a:endParaRPr lang="en-US"/>
          </a:p>
        </p:txBody>
      </p:sp>
    </p:spTree>
    <p:extLst>
      <p:ext uri="{BB962C8B-B14F-4D97-AF65-F5344CB8AC3E}">
        <p14:creationId xmlns:p14="http://schemas.microsoft.com/office/powerpoint/2010/main" val="106697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Company</a:t>
            </a:r>
            <a:r>
              <a:rPr lang="en-US" baseline="0" dirty="0" smtClean="0"/>
              <a:t> examples?</a:t>
            </a:r>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10</a:t>
            </a:fld>
            <a:endParaRPr lang="en-US"/>
          </a:p>
        </p:txBody>
      </p:sp>
    </p:spTree>
    <p:extLst>
      <p:ext uri="{BB962C8B-B14F-4D97-AF65-F5344CB8AC3E}">
        <p14:creationId xmlns:p14="http://schemas.microsoft.com/office/powerpoint/2010/main" val="50981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www.wattagnet.com</a:t>
            </a:r>
            <a:r>
              <a:rPr lang="en-US" dirty="0" smtClean="0"/>
              <a:t>/articles/762-drug-residues-and-contaminants-in-poultry-products</a:t>
            </a:r>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11</a:t>
            </a:fld>
            <a:endParaRPr lang="en-US"/>
          </a:p>
        </p:txBody>
      </p:sp>
    </p:spTree>
    <p:extLst>
      <p:ext uri="{BB962C8B-B14F-4D97-AF65-F5344CB8AC3E}">
        <p14:creationId xmlns:p14="http://schemas.microsoft.com/office/powerpoint/2010/main" val="35600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backyard poultry industry is faced with the challenge of having very few drug products on the market for egg-laying hens in non-commercial settings. Most of the FDA approved medications for laying hens are designed to meet the needs of large scale operations. Therefore, the dosing instructions may not be suitable for smaller flocks kept in free-range systems.  A drug product used beyond what is specifically stated on the approved FDA label is ‘extra-label’. </a:t>
            </a:r>
          </a:p>
          <a:p>
            <a:endParaRPr lang="en-US" sz="1200" baseline="0" dirty="0" smtClean="0"/>
          </a:p>
          <a:p>
            <a:r>
              <a:rPr lang="en-US" sz="1200" baseline="0" dirty="0" smtClean="0"/>
              <a:t>A commonly used medication for treating chickens are “</a:t>
            </a:r>
            <a:r>
              <a:rPr lang="en-US" sz="1200" baseline="0" dirty="0" err="1" smtClean="0"/>
              <a:t>dewormers</a:t>
            </a:r>
            <a:r>
              <a:rPr lang="en-US" sz="1200" baseline="0" dirty="0" smtClean="0"/>
              <a:t>”. There are very few </a:t>
            </a:r>
            <a:r>
              <a:rPr lang="en-US" sz="1200" baseline="0" dirty="0" err="1" smtClean="0"/>
              <a:t>dewormers</a:t>
            </a:r>
            <a:r>
              <a:rPr lang="en-US" sz="1200" baseline="0" dirty="0" smtClean="0"/>
              <a:t> labeled for all classes of chickens and are often in the form of medicated feeds or premixes which increase the difficulty for use in small flocks. It becomes difficult to ensure the dose of the product is accurate and that they actually consumed the product.</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12</a:t>
            </a:fld>
            <a:endParaRPr lang="en-US"/>
          </a:p>
        </p:txBody>
      </p:sp>
    </p:spTree>
    <p:extLst>
      <p:ext uri="{BB962C8B-B14F-4D97-AF65-F5344CB8AC3E}">
        <p14:creationId xmlns:p14="http://schemas.microsoft.com/office/powerpoint/2010/main" val="119177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for poultry??</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14</a:t>
            </a:fld>
            <a:endParaRPr lang="en-US"/>
          </a:p>
        </p:txBody>
      </p:sp>
    </p:spTree>
    <p:extLst>
      <p:ext uri="{BB962C8B-B14F-4D97-AF65-F5344CB8AC3E}">
        <p14:creationId xmlns:p14="http://schemas.microsoft.com/office/powerpoint/2010/main" val="9722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093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44086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51149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41436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209966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60177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424ED-9E1E-644B-990D-466A61281723}" type="datetimeFigureOut">
              <a:rPr lang="en-US" smtClean="0"/>
              <a:t>8/9/17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2444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424ED-9E1E-644B-990D-466A61281723}" type="datetimeFigureOut">
              <a:rPr lang="en-US" smtClean="0"/>
              <a:t>8/9/17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9487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424ED-9E1E-644B-990D-466A61281723}" type="datetimeFigureOut">
              <a:rPr lang="en-US" smtClean="0"/>
              <a:t>8/9/17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19694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50272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822897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24ED-9E1E-644B-990D-466A61281723}" type="datetimeFigureOut">
              <a:rPr lang="en-US" smtClean="0"/>
              <a:t>8/9/17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A2358-ABB5-964E-B352-68633F4F389D}" type="slidenum">
              <a:rPr lang="en-US" smtClean="0"/>
              <a:t>‹#›</a:t>
            </a:fld>
            <a:endParaRPr lang="en-US"/>
          </a:p>
        </p:txBody>
      </p:sp>
    </p:spTree>
    <p:extLst>
      <p:ext uri="{BB962C8B-B14F-4D97-AF65-F5344CB8AC3E}">
        <p14:creationId xmlns:p14="http://schemas.microsoft.com/office/powerpoint/2010/main" val="106607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248"/>
            <a:ext cx="9144000" cy="1824814"/>
          </a:xfrm>
        </p:spPr>
        <p:txBody>
          <a:bodyPr>
            <a:normAutofit/>
          </a:bodyPr>
          <a:lstStyle/>
          <a:p>
            <a:r>
              <a:rPr lang="en-US" dirty="0" smtClean="0">
                <a:solidFill>
                  <a:srgbClr val="173B7A"/>
                </a:solidFill>
                <a:latin typeface="Futura Medium" charset="0"/>
                <a:ea typeface="Futura Medium" charset="0"/>
                <a:cs typeface="Futura Medium" charset="0"/>
              </a:rPr>
              <a:t>Drug Residue Avoidance in Poultry</a:t>
            </a:r>
            <a:endParaRPr lang="en-US"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cxnSp>
        <p:nvCxnSpPr>
          <p:cNvPr id="10" name="Straight Connector 9"/>
          <p:cNvCxnSpPr/>
          <p:nvPr/>
        </p:nvCxnSpPr>
        <p:spPr>
          <a:xfrm>
            <a:off x="861060" y="2611403"/>
            <a:ext cx="104698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518" y="2887217"/>
            <a:ext cx="4665097" cy="3098874"/>
          </a:xfrm>
          <a:prstGeom prst="rect">
            <a:avLst/>
          </a:prstGeom>
        </p:spPr>
      </p:pic>
    </p:spTree>
    <p:extLst>
      <p:ext uri="{BB962C8B-B14F-4D97-AF65-F5344CB8AC3E}">
        <p14:creationId xmlns:p14="http://schemas.microsoft.com/office/powerpoint/2010/main" val="142845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28083" y="1716277"/>
            <a:ext cx="5011641"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3" y="696509"/>
            <a:ext cx="7220607"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Industry Action:</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448234" y="2106398"/>
            <a:ext cx="11295530" cy="2328843"/>
          </a:xfrm>
          <a:prstGeom prst="rect">
            <a:avLst/>
          </a:prstGeom>
          <a:noFill/>
        </p:spPr>
        <p:txBody>
          <a:bodyPr wrap="square" rtlCol="0">
            <a:spAutoFit/>
          </a:bodyPr>
          <a:lstStyle/>
          <a:p>
            <a:pPr>
              <a:buClr>
                <a:srgbClr val="F3B117"/>
              </a:buClr>
              <a:buSzPct val="130000"/>
            </a:pPr>
            <a:r>
              <a:rPr lang="en-US" sz="2800" dirty="0"/>
              <a:t>Large segments of the </a:t>
            </a:r>
            <a:r>
              <a:rPr lang="en-US" sz="2800" dirty="0" smtClean="0"/>
              <a:t>industry are making production management changes based on consumer concerns in order to meet the demand. Some producers </a:t>
            </a:r>
            <a:r>
              <a:rPr lang="en-US" sz="2800" dirty="0"/>
              <a:t>have started eliminating the use of antibiotics in order to produce and market “antibiotic </a:t>
            </a:r>
            <a:r>
              <a:rPr lang="en-US" sz="2800" dirty="0" smtClean="0"/>
              <a:t>free</a:t>
            </a:r>
            <a:r>
              <a:rPr lang="en-US" sz="2800" dirty="0"/>
              <a:t>” chicken</a:t>
            </a:r>
            <a:r>
              <a:rPr lang="en-US" sz="2800" dirty="0" smtClean="0"/>
              <a:t>.</a:t>
            </a:r>
          </a:p>
          <a:p>
            <a:pPr marL="342900" indent="-342900">
              <a:buClr>
                <a:srgbClr val="F3B117"/>
              </a:buClr>
              <a:buSzPct val="130000"/>
              <a:buFont typeface="Arial" charset="0"/>
              <a:buChar char="•"/>
            </a:pPr>
            <a:endParaRPr lang="en-US" sz="2000" dirty="0"/>
          </a:p>
          <a:p>
            <a:endParaRPr lang="en-US" sz="2000" baseline="30000" dirty="0"/>
          </a:p>
        </p:txBody>
      </p:sp>
      <p:sp>
        <p:nvSpPr>
          <p:cNvPr id="2" name="TextBox 1"/>
          <p:cNvSpPr txBox="1"/>
          <p:nvPr/>
        </p:nvSpPr>
        <p:spPr>
          <a:xfrm>
            <a:off x="2139118" y="4148107"/>
            <a:ext cx="8618529" cy="1754326"/>
          </a:xfrm>
          <a:prstGeom prst="rect">
            <a:avLst/>
          </a:prstGeom>
          <a:noFill/>
        </p:spPr>
        <p:txBody>
          <a:bodyPr wrap="square" rtlCol="0">
            <a:spAutoFit/>
          </a:bodyPr>
          <a:lstStyle/>
          <a:p>
            <a:pPr algn="ctr"/>
            <a:r>
              <a:rPr lang="en-US" sz="3600" b="1" dirty="0" smtClean="0">
                <a:solidFill>
                  <a:srgbClr val="F3B117"/>
                </a:solidFill>
              </a:rPr>
              <a:t>“Are the </a:t>
            </a:r>
            <a:r>
              <a:rPr lang="en-US" sz="3600" b="1" dirty="0">
                <a:solidFill>
                  <a:srgbClr val="F3B117"/>
                </a:solidFill>
              </a:rPr>
              <a:t>changes being made to satisfy consumer </a:t>
            </a:r>
            <a:r>
              <a:rPr lang="en-US" sz="3600" b="1" dirty="0" smtClean="0">
                <a:solidFill>
                  <a:srgbClr val="F3B117"/>
                </a:solidFill>
              </a:rPr>
              <a:t>demand </a:t>
            </a:r>
            <a:r>
              <a:rPr lang="en-US" sz="3600" b="1" dirty="0">
                <a:solidFill>
                  <a:srgbClr val="F3B117"/>
                </a:solidFill>
              </a:rPr>
              <a:t>good, bad or indifferent for the animals and the industry</a:t>
            </a:r>
            <a:r>
              <a:rPr lang="en-US" sz="3600" b="1" dirty="0" smtClean="0">
                <a:solidFill>
                  <a:srgbClr val="F3B117"/>
                </a:solidFill>
              </a:rPr>
              <a:t>?”</a:t>
            </a:r>
            <a:endParaRPr lang="en-US" sz="3600" b="1" dirty="0">
              <a:solidFill>
                <a:srgbClr val="F3B117"/>
              </a:solidFill>
            </a:endParaRPr>
          </a:p>
        </p:txBody>
      </p:sp>
    </p:spTree>
    <p:extLst>
      <p:ext uri="{BB962C8B-B14F-4D97-AF65-F5344CB8AC3E}">
        <p14:creationId xmlns:p14="http://schemas.microsoft.com/office/powerpoint/2010/main" val="69102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3053" y="1689873"/>
            <a:ext cx="10686299" cy="7495"/>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65477" y="696509"/>
            <a:ext cx="11103158" cy="907941"/>
          </a:xfrm>
          <a:prstGeom prst="rect">
            <a:avLst/>
          </a:prstGeom>
          <a:noFill/>
        </p:spPr>
        <p:txBody>
          <a:bodyPr wrap="square" rtlCol="0">
            <a:spAutoFit/>
          </a:bodyPr>
          <a:lstStyle/>
          <a:p>
            <a:r>
              <a:rPr lang="en-US" sz="5300" smtClean="0">
                <a:solidFill>
                  <a:srgbClr val="173B7A"/>
                </a:solidFill>
                <a:latin typeface="Futura Medium" charset="0"/>
                <a:ea typeface="Futura Medium" charset="0"/>
                <a:cs typeface="Futura Medium" charset="0"/>
              </a:rPr>
              <a:t>Common Drug </a:t>
            </a:r>
            <a:r>
              <a:rPr lang="en-US" sz="5300" dirty="0" smtClean="0">
                <a:solidFill>
                  <a:srgbClr val="173B7A"/>
                </a:solidFill>
                <a:latin typeface="Futura Medium" charset="0"/>
                <a:ea typeface="Futura Medium" charset="0"/>
                <a:cs typeface="Futura Medium" charset="0"/>
              </a:rPr>
              <a:t>Residues in Poultry:</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527609" y="1916726"/>
            <a:ext cx="11494062" cy="4360168"/>
          </a:xfrm>
          <a:prstGeom prst="rect">
            <a:avLst/>
          </a:prstGeom>
          <a:noFill/>
        </p:spPr>
        <p:txBody>
          <a:bodyPr wrap="square" rtlCol="0">
            <a:spAutoFit/>
          </a:bodyPr>
          <a:lstStyle/>
          <a:p>
            <a:pPr>
              <a:buClr>
                <a:srgbClr val="F3B117"/>
              </a:buClr>
              <a:buSzPct val="130000"/>
            </a:pPr>
            <a:r>
              <a:rPr lang="en-US" sz="2600" dirty="0"/>
              <a:t>Chloramphenicol is </a:t>
            </a:r>
            <a:r>
              <a:rPr lang="en-US" sz="2600" dirty="0" smtClean="0"/>
              <a:t>the most prominent antibiotic residue </a:t>
            </a:r>
            <a:r>
              <a:rPr lang="en-US" sz="2600" dirty="0"/>
              <a:t>in eggs. It can persist in yolk for up to 66 days, depending on the dosage. </a:t>
            </a:r>
            <a:r>
              <a:rPr lang="en-US" sz="2600" dirty="0" err="1"/>
              <a:t>Sulphadimidine</a:t>
            </a:r>
            <a:r>
              <a:rPr lang="en-US" sz="2600" dirty="0"/>
              <a:t> and </a:t>
            </a:r>
            <a:r>
              <a:rPr lang="en-US" sz="2600" dirty="0" err="1"/>
              <a:t>arsanilic</a:t>
            </a:r>
            <a:r>
              <a:rPr lang="en-US" sz="2600" dirty="0"/>
              <a:t> acid have been found as residues in egg albumen</a:t>
            </a:r>
            <a:r>
              <a:rPr lang="en-US" sz="2600" dirty="0" smtClean="0"/>
              <a:t>.</a:t>
            </a:r>
          </a:p>
          <a:p>
            <a:pPr>
              <a:buClr>
                <a:srgbClr val="F3B117"/>
              </a:buClr>
              <a:buSzPct val="130000"/>
            </a:pPr>
            <a:endParaRPr lang="en-US" sz="2600" dirty="0"/>
          </a:p>
          <a:p>
            <a:pPr>
              <a:buClr>
                <a:srgbClr val="F3B117"/>
              </a:buClr>
              <a:buSzPct val="130000"/>
            </a:pPr>
            <a:r>
              <a:rPr lang="en-US" sz="2600" dirty="0" smtClean="0"/>
              <a:t>FDA </a:t>
            </a:r>
            <a:r>
              <a:rPr lang="en-US" sz="2600" dirty="0"/>
              <a:t>gives minimum withdrawal periods prior to slaughter: 5 days for many drugs, 3 days for </a:t>
            </a:r>
            <a:r>
              <a:rPr lang="en-US" sz="2600" dirty="0" err="1"/>
              <a:t>tetracyclines</a:t>
            </a:r>
            <a:r>
              <a:rPr lang="en-US" sz="2600" dirty="0"/>
              <a:t> and 10 days for </a:t>
            </a:r>
            <a:r>
              <a:rPr lang="en-US" sz="2600" dirty="0" err="1"/>
              <a:t>sulfaquinoxaline</a:t>
            </a:r>
            <a:r>
              <a:rPr lang="en-US" sz="2600" dirty="0"/>
              <a:t>. </a:t>
            </a:r>
            <a:endParaRPr lang="en-US" sz="2600" dirty="0" smtClean="0"/>
          </a:p>
          <a:p>
            <a:pPr>
              <a:buClr>
                <a:srgbClr val="F3B117"/>
              </a:buClr>
              <a:buSzPct val="130000"/>
            </a:pPr>
            <a:endParaRPr lang="en-US" sz="2600" dirty="0"/>
          </a:p>
          <a:p>
            <a:pPr>
              <a:buClr>
                <a:srgbClr val="F3B117"/>
              </a:buClr>
              <a:buSzPct val="130000"/>
            </a:pPr>
            <a:r>
              <a:rPr lang="en-US" sz="2600" dirty="0" smtClean="0"/>
              <a:t>Vaccination for </a:t>
            </a:r>
            <a:r>
              <a:rPr lang="en-US" sz="2600" dirty="0"/>
              <a:t>the control of </a:t>
            </a:r>
            <a:r>
              <a:rPr lang="en-US" sz="2600" dirty="0" smtClean="0"/>
              <a:t>coccidiosis is becoming more popular, </a:t>
            </a:r>
            <a:r>
              <a:rPr lang="en-US" sz="2600" dirty="0"/>
              <a:t>thus eliminating the risk of residue carry-over </a:t>
            </a:r>
            <a:r>
              <a:rPr lang="en-US" sz="2600" dirty="0" smtClean="0"/>
              <a:t>in </a:t>
            </a:r>
            <a:r>
              <a:rPr lang="en-US" sz="2600" dirty="0"/>
              <a:t>poultry products</a:t>
            </a:r>
            <a:r>
              <a:rPr lang="en-US" sz="2600" dirty="0" smtClean="0"/>
              <a:t>.</a:t>
            </a:r>
          </a:p>
          <a:p>
            <a:pPr>
              <a:buClr>
                <a:srgbClr val="F3B117"/>
              </a:buClr>
              <a:buSzPct val="130000"/>
            </a:pPr>
            <a:endParaRPr lang="en-US" sz="2600" baseline="30000" dirty="0"/>
          </a:p>
          <a:p>
            <a:pPr>
              <a:buClr>
                <a:srgbClr val="F3B117"/>
              </a:buClr>
              <a:buSzPct val="130000"/>
            </a:pPr>
            <a:r>
              <a:rPr lang="en-US" sz="2600" dirty="0"/>
              <a:t>Hormones are no longer used in poultry </a:t>
            </a:r>
            <a:r>
              <a:rPr lang="en-US" sz="2600" dirty="0" smtClean="0"/>
              <a:t>production.</a:t>
            </a:r>
            <a:endParaRPr lang="en-US" sz="2600" baseline="30000" dirty="0"/>
          </a:p>
        </p:txBody>
      </p:sp>
      <p:sp>
        <p:nvSpPr>
          <p:cNvPr id="11" name="Rectangle 10"/>
          <p:cNvSpPr/>
          <p:nvPr/>
        </p:nvSpPr>
        <p:spPr>
          <a:xfrm>
            <a:off x="357280" y="205483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7280" y="363880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7280" y="48311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7280" y="589750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93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32712" y="1652239"/>
            <a:ext cx="8373405"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3" y="696509"/>
            <a:ext cx="8959118"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Backyard </a:t>
            </a:r>
            <a:r>
              <a:rPr lang="en-US" sz="5300" smtClean="0">
                <a:solidFill>
                  <a:srgbClr val="173B7A"/>
                </a:solidFill>
                <a:latin typeface="Futura Medium" charset="0"/>
                <a:ea typeface="Futura Medium" charset="0"/>
                <a:cs typeface="Futura Medium" charset="0"/>
              </a:rPr>
              <a:t>Poultry Dilemma</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914399" y="2531378"/>
            <a:ext cx="6642538" cy="297517"/>
          </a:xfrm>
          <a:prstGeom prst="rect">
            <a:avLst/>
          </a:prstGeom>
          <a:noFill/>
        </p:spPr>
        <p:txBody>
          <a:bodyPr wrap="square" rtlCol="0">
            <a:spAutoFit/>
          </a:bodyPr>
          <a:lstStyle/>
          <a:p>
            <a:endParaRPr lang="en-US" sz="2000" baseline="30000" dirty="0"/>
          </a:p>
        </p:txBody>
      </p:sp>
      <p:sp>
        <p:nvSpPr>
          <p:cNvPr id="2" name="TextBox 1"/>
          <p:cNvSpPr txBox="1"/>
          <p:nvPr/>
        </p:nvSpPr>
        <p:spPr>
          <a:xfrm>
            <a:off x="914399" y="2014888"/>
            <a:ext cx="10968889" cy="3539430"/>
          </a:xfrm>
          <a:prstGeom prst="rect">
            <a:avLst/>
          </a:prstGeom>
          <a:noFill/>
        </p:spPr>
        <p:txBody>
          <a:bodyPr wrap="square" rtlCol="0">
            <a:spAutoFit/>
          </a:bodyPr>
          <a:lstStyle/>
          <a:p>
            <a:pPr>
              <a:buClr>
                <a:srgbClr val="F3B117"/>
              </a:buClr>
              <a:buSzPct val="100000"/>
            </a:pPr>
            <a:r>
              <a:rPr lang="en-US" sz="2800" dirty="0"/>
              <a:t>Very few drug products </a:t>
            </a:r>
            <a:r>
              <a:rPr lang="en-US" sz="2800" dirty="0" smtClean="0"/>
              <a:t>are on </a:t>
            </a:r>
            <a:r>
              <a:rPr lang="en-US" sz="2800" dirty="0"/>
              <a:t>the market for egg-laying hens in non-commercial </a:t>
            </a:r>
            <a:r>
              <a:rPr lang="en-US" sz="2800" dirty="0" smtClean="0"/>
              <a:t>settings</a:t>
            </a:r>
            <a:endParaRPr lang="en-US" sz="2800" dirty="0"/>
          </a:p>
          <a:p>
            <a:pPr>
              <a:buClr>
                <a:srgbClr val="F3B117"/>
              </a:buClr>
              <a:buSzPct val="100000"/>
            </a:pPr>
            <a:r>
              <a:rPr lang="en-US" sz="2800" dirty="0"/>
              <a:t>Dosing instructions may not be suitable for smaller </a:t>
            </a:r>
            <a:r>
              <a:rPr lang="en-US" sz="2800" dirty="0" smtClean="0"/>
              <a:t>flocks</a:t>
            </a:r>
          </a:p>
          <a:p>
            <a:pPr>
              <a:buClr>
                <a:srgbClr val="F3B117"/>
              </a:buClr>
              <a:buSzPct val="100000"/>
            </a:pPr>
            <a:r>
              <a:rPr lang="en-US" sz="2800" dirty="0" smtClean="0"/>
              <a:t>Results </a:t>
            </a:r>
            <a:r>
              <a:rPr lang="en-US" sz="2800" dirty="0"/>
              <a:t>in the potential for ‘extra-label’ drug </a:t>
            </a:r>
            <a:r>
              <a:rPr lang="en-US" sz="2800" dirty="0" smtClean="0"/>
              <a:t>use</a:t>
            </a:r>
          </a:p>
          <a:p>
            <a:pPr>
              <a:buClr>
                <a:srgbClr val="F3B117"/>
              </a:buClr>
              <a:buSzPct val="100000"/>
            </a:pPr>
            <a:r>
              <a:rPr lang="en-US" sz="2800" dirty="0" smtClean="0"/>
              <a:t>A common medication are “</a:t>
            </a:r>
            <a:r>
              <a:rPr lang="en-US" sz="2800" dirty="0" err="1" smtClean="0"/>
              <a:t>dewormers</a:t>
            </a:r>
            <a:r>
              <a:rPr lang="en-US" sz="2800" dirty="0" smtClean="0"/>
              <a:t>” (in the form of medicated feeds or premixes)</a:t>
            </a:r>
          </a:p>
          <a:p>
            <a:pPr>
              <a:buClr>
                <a:srgbClr val="F3B117"/>
              </a:buClr>
              <a:buSzPct val="100000"/>
            </a:pPr>
            <a:r>
              <a:rPr lang="en-US" sz="2800" dirty="0" smtClean="0"/>
              <a:t>Difficult for small flocks to ensure the dose of the product is accurate and that they actually consumed the product</a:t>
            </a:r>
            <a:r>
              <a:rPr lang="en-US" sz="3600" baseline="30000" dirty="0" smtClean="0"/>
              <a:t>.</a:t>
            </a:r>
            <a:endParaRPr lang="en-US" sz="2800" baseline="30000" dirty="0" smtClean="0"/>
          </a:p>
        </p:txBody>
      </p:sp>
      <p:sp>
        <p:nvSpPr>
          <p:cNvPr id="11" name="Rectangle 10"/>
          <p:cNvSpPr/>
          <p:nvPr/>
        </p:nvSpPr>
        <p:spPr>
          <a:xfrm>
            <a:off x="655821" y="21973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5821" y="303848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5821" y="347467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5821" y="39132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5821" y="474207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11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8" y="1076801"/>
            <a:ext cx="11887201" cy="1021853"/>
          </a:xfrm>
        </p:spPr>
        <p:txBody>
          <a:bodyPr>
            <a:normAutofit fontScale="90000"/>
          </a:bodyPr>
          <a:lstStyle/>
          <a:p>
            <a:pPr algn="l"/>
            <a:r>
              <a:rPr lang="en-US" sz="5400" dirty="0" smtClean="0">
                <a:solidFill>
                  <a:srgbClr val="173B7A"/>
                </a:solidFill>
                <a:latin typeface="Futura Medium" charset="0"/>
                <a:ea typeface="Futura Medium" charset="0"/>
                <a:cs typeface="Futura Medium" charset="0"/>
              </a:rPr>
              <a:t>What are the consequences of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Illegal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1489" y="2533059"/>
            <a:ext cx="11209020" cy="3046988"/>
          </a:xfrm>
          <a:prstGeom prst="rect">
            <a:avLst/>
          </a:prstGeom>
          <a:noFill/>
        </p:spPr>
        <p:txBody>
          <a:bodyPr wrap="square" rtlCol="0">
            <a:spAutoFit/>
          </a:bodyPr>
          <a:lstStyle/>
          <a:p>
            <a:r>
              <a:rPr lang="en-US" sz="4000" dirty="0" smtClean="0">
                <a:solidFill>
                  <a:srgbClr val="000000"/>
                </a:solidFill>
                <a:latin typeface="Calibri" charset="0"/>
                <a:ea typeface="Calibri" charset="0"/>
                <a:cs typeface="Calibri" charset="0"/>
              </a:rPr>
              <a:t>Producers found guilty of illegal drug residue may face the following:</a:t>
            </a:r>
          </a:p>
          <a:p>
            <a:r>
              <a:rPr lang="en-US" sz="2800" dirty="0" smtClean="0">
                <a:solidFill>
                  <a:srgbClr val="000000"/>
                </a:solidFill>
                <a:latin typeface="Calibri" charset="0"/>
                <a:ea typeface="Calibri" charset="0"/>
                <a:cs typeface="Calibri" charset="0"/>
              </a:rPr>
              <a:t>	financial penalties</a:t>
            </a:r>
          </a:p>
          <a:p>
            <a:r>
              <a:rPr lang="en-US" sz="2800" dirty="0" smtClean="0">
                <a:solidFill>
                  <a:srgbClr val="000000"/>
                </a:solidFill>
                <a:latin typeface="Calibri" charset="0"/>
                <a:ea typeface="Calibri" charset="0"/>
                <a:cs typeface="Calibri" charset="0"/>
              </a:rPr>
              <a:t>	criminal penalties</a:t>
            </a:r>
          </a:p>
          <a:p>
            <a:r>
              <a:rPr lang="en-US" sz="2800" dirty="0" smtClean="0">
                <a:solidFill>
                  <a:srgbClr val="000000"/>
                </a:solidFill>
                <a:latin typeface="Calibri" charset="0"/>
                <a:ea typeface="Calibri" charset="0"/>
                <a:cs typeface="Calibri" charset="0"/>
              </a:rPr>
              <a:t>	refusal at the sale barn and packing facilities</a:t>
            </a:r>
          </a:p>
          <a:p>
            <a:r>
              <a:rPr lang="en-US" sz="2800" dirty="0" smtClean="0">
                <a:solidFill>
                  <a:srgbClr val="000000"/>
                </a:solidFill>
                <a:latin typeface="Calibri" charset="0"/>
                <a:ea typeface="Calibri" charset="0"/>
                <a:cs typeface="Calibri" charset="0"/>
              </a:rPr>
              <a:t>	negative public perception</a:t>
            </a:r>
            <a:endParaRPr lang="en-US" sz="2800" baseline="30000" dirty="0">
              <a:solidFill>
                <a:srgbClr val="000000"/>
              </a:solidFill>
              <a:latin typeface="Calibri" charset="0"/>
              <a:ea typeface="Calibri" charset="0"/>
              <a:cs typeface="Calibri" charset="0"/>
            </a:endParaRPr>
          </a:p>
        </p:txBody>
      </p:sp>
      <p:cxnSp>
        <p:nvCxnSpPr>
          <p:cNvPr id="11" name="Straight Connector 10"/>
          <p:cNvCxnSpPr/>
          <p:nvPr/>
        </p:nvCxnSpPr>
        <p:spPr>
          <a:xfrm>
            <a:off x="297178" y="2165889"/>
            <a:ext cx="112090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200151" y="388510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00151" y="433586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00151" y="474184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00151" y="519260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567" y="3455894"/>
            <a:ext cx="3989032" cy="2648967"/>
          </a:xfrm>
          <a:prstGeom prst="rect">
            <a:avLst/>
          </a:prstGeom>
        </p:spPr>
      </p:pic>
      <p:sp>
        <p:nvSpPr>
          <p:cNvPr id="3" name="Rectangle 2"/>
          <p:cNvSpPr/>
          <p:nvPr/>
        </p:nvSpPr>
        <p:spPr>
          <a:xfrm>
            <a:off x="8050568" y="3455894"/>
            <a:ext cx="3989032" cy="263270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788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648289"/>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Residue Testing and Monitoring </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65477" y="1670142"/>
            <a:ext cx="9650876"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94359" y="2272149"/>
            <a:ext cx="10898775" cy="1815882"/>
          </a:xfrm>
          <a:prstGeom prst="rect">
            <a:avLst/>
          </a:prstGeom>
          <a:noFill/>
        </p:spPr>
        <p:txBody>
          <a:bodyPr wrap="square" rtlCol="0">
            <a:spAutoFit/>
          </a:bodyPr>
          <a:lstStyle/>
          <a:p>
            <a:r>
              <a:rPr lang="en-US" sz="2800" dirty="0"/>
              <a:t>Residues in fresh meat are monitored by the Food Safety Inspection Service through the National Residue </a:t>
            </a:r>
            <a:r>
              <a:rPr lang="en-US" sz="2800" smtClean="0"/>
              <a:t>Program.</a:t>
            </a:r>
            <a:endParaRPr lang="en-US" sz="2800" dirty="0" smtClean="0"/>
          </a:p>
          <a:p>
            <a:endParaRPr lang="en-US" sz="2800" dirty="0"/>
          </a:p>
          <a:p>
            <a:r>
              <a:rPr lang="en-US" sz="2800" dirty="0" smtClean="0"/>
              <a:t>Random </a:t>
            </a:r>
            <a:r>
              <a:rPr lang="en-US" sz="2800" dirty="0"/>
              <a:t>samples are tested for monitoring the national residue incidence.</a:t>
            </a:r>
          </a:p>
        </p:txBody>
      </p:sp>
    </p:spTree>
    <p:extLst>
      <p:ext uri="{BB962C8B-B14F-4D97-AF65-F5344CB8AC3E}">
        <p14:creationId xmlns:p14="http://schemas.microsoft.com/office/powerpoint/2010/main" val="127240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719" y="477782"/>
            <a:ext cx="7629198" cy="1021853"/>
          </a:xfrm>
        </p:spPr>
        <p:txBody>
          <a:bodyPr>
            <a:normAutofit/>
          </a:bodyPr>
          <a:lstStyle/>
          <a:p>
            <a:r>
              <a:rPr lang="en-US" sz="5400" dirty="0" smtClean="0">
                <a:solidFill>
                  <a:srgbClr val="173B7A"/>
                </a:solidFill>
                <a:latin typeface="Futura Medium" charset="0"/>
                <a:ea typeface="Futura Medium" charset="0"/>
                <a:cs typeface="Futura Medium" charset="0"/>
              </a:rPr>
              <a:t>Prevention Practice Tips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16187" y="1526529"/>
            <a:ext cx="7354507"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310318" y="1828800"/>
            <a:ext cx="5687070" cy="4089485"/>
          </a:xfrm>
          <a:prstGeom prst="rect">
            <a:avLst/>
          </a:prstGeom>
          <a:solidFill>
            <a:srgbClr val="F3B11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321153" y="1826184"/>
            <a:ext cx="5525706" cy="4092101"/>
          </a:xfrm>
          <a:prstGeom prst="rect">
            <a:avLst/>
          </a:prstGeom>
          <a:solidFill>
            <a:srgbClr val="F3B11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06433" y="1907220"/>
            <a:ext cx="4364543" cy="584775"/>
          </a:xfrm>
          <a:prstGeom prst="rect">
            <a:avLst/>
          </a:prstGeom>
          <a:noFill/>
        </p:spPr>
        <p:txBody>
          <a:bodyPr wrap="square" rtlCol="0">
            <a:spAutoFit/>
          </a:bodyPr>
          <a:lstStyle/>
          <a:p>
            <a:pPr algn="ctr"/>
            <a:r>
              <a:rPr lang="en-US" sz="3200" dirty="0">
                <a:solidFill>
                  <a:srgbClr val="F3B117"/>
                </a:solidFill>
                <a:latin typeface="Futura Medium" charset="0"/>
                <a:ea typeface="Futura Medium" charset="0"/>
                <a:cs typeface="Futura Medium" charset="0"/>
              </a:rPr>
              <a:t>1</a:t>
            </a:r>
            <a:r>
              <a:rPr lang="en-US" sz="3200" dirty="0" smtClean="0">
                <a:solidFill>
                  <a:srgbClr val="F3B117"/>
                </a:solidFill>
                <a:latin typeface="Futura Medium" charset="0"/>
                <a:ea typeface="Futura Medium" charset="0"/>
                <a:cs typeface="Futura Medium" charset="0"/>
              </a:rPr>
              <a:t>. </a:t>
            </a:r>
            <a:r>
              <a:rPr lang="en-US" sz="3200" dirty="0" smtClean="0">
                <a:solidFill>
                  <a:srgbClr val="173B7A"/>
                </a:solidFill>
                <a:latin typeface="Futura Medium" charset="0"/>
                <a:ea typeface="Futura Medium" charset="0"/>
                <a:cs typeface="Futura Medium" charset="0"/>
              </a:rPr>
              <a:t>Disinfect the coop</a:t>
            </a:r>
            <a:endParaRPr lang="en-US" sz="3200" dirty="0">
              <a:solidFill>
                <a:srgbClr val="173B7A"/>
              </a:solidFill>
              <a:latin typeface="Futura Medium" charset="0"/>
              <a:ea typeface="Futura Medium" charset="0"/>
              <a:cs typeface="Futura Medium" charset="0"/>
            </a:endParaRPr>
          </a:p>
        </p:txBody>
      </p:sp>
      <p:sp>
        <p:nvSpPr>
          <p:cNvPr id="52" name="TextBox 51"/>
          <p:cNvSpPr txBox="1"/>
          <p:nvPr/>
        </p:nvSpPr>
        <p:spPr>
          <a:xfrm>
            <a:off x="654285" y="2709960"/>
            <a:ext cx="4854388" cy="2677656"/>
          </a:xfrm>
          <a:prstGeom prst="rect">
            <a:avLst/>
          </a:prstGeom>
          <a:noFill/>
        </p:spPr>
        <p:txBody>
          <a:bodyPr wrap="square" rtlCol="0">
            <a:spAutoFit/>
          </a:bodyPr>
          <a:lstStyle/>
          <a:p>
            <a:pPr algn="ctr"/>
            <a:r>
              <a:rPr lang="en-US" sz="2800" dirty="0"/>
              <a:t>Clean all surfaces with an effective detergent. Many disinfectants require at least 30 minutes to destroy infectious organisms and should be completely dry before use.</a:t>
            </a:r>
          </a:p>
        </p:txBody>
      </p:sp>
      <p:sp>
        <p:nvSpPr>
          <p:cNvPr id="12" name="TextBox 11"/>
          <p:cNvSpPr txBox="1"/>
          <p:nvPr/>
        </p:nvSpPr>
        <p:spPr>
          <a:xfrm>
            <a:off x="6757665" y="2811177"/>
            <a:ext cx="4652682" cy="2492990"/>
          </a:xfrm>
          <a:prstGeom prst="rect">
            <a:avLst/>
          </a:prstGeom>
          <a:noFill/>
        </p:spPr>
        <p:txBody>
          <a:bodyPr wrap="square" rtlCol="0">
            <a:spAutoFit/>
          </a:bodyPr>
          <a:lstStyle/>
          <a:p>
            <a:pPr algn="ctr"/>
            <a:r>
              <a:rPr lang="en-US" sz="2800" dirty="0"/>
              <a:t>An unhealthy chicken should be immediately quarantined and accurately diagnosed in order to prevent the further spread of disease.</a:t>
            </a:r>
          </a:p>
          <a:p>
            <a:endParaRPr lang="en-US" sz="1600" dirty="0" smtClean="0">
              <a:solidFill>
                <a:srgbClr val="000000"/>
              </a:solidFill>
            </a:endParaRPr>
          </a:p>
        </p:txBody>
      </p:sp>
      <p:sp>
        <p:nvSpPr>
          <p:cNvPr id="13" name="TextBox 12"/>
          <p:cNvSpPr txBox="1"/>
          <p:nvPr/>
        </p:nvSpPr>
        <p:spPr>
          <a:xfrm>
            <a:off x="6341355" y="1899853"/>
            <a:ext cx="5404683" cy="584775"/>
          </a:xfrm>
          <a:prstGeom prst="rect">
            <a:avLst/>
          </a:prstGeom>
          <a:noFill/>
        </p:spPr>
        <p:txBody>
          <a:bodyPr wrap="square" rtlCol="0">
            <a:spAutoFit/>
          </a:bodyPr>
          <a:lstStyle/>
          <a:p>
            <a:pPr algn="ctr"/>
            <a:r>
              <a:rPr lang="en-US" sz="3200" smtClean="0">
                <a:solidFill>
                  <a:srgbClr val="F3B117"/>
                </a:solidFill>
                <a:latin typeface="Futura Medium" charset="0"/>
                <a:ea typeface="Futura Medium" charset="0"/>
                <a:cs typeface="Futura Medium" charset="0"/>
              </a:rPr>
              <a:t>2. </a:t>
            </a:r>
            <a:r>
              <a:rPr lang="en-US" sz="3200" dirty="0" smtClean="0">
                <a:solidFill>
                  <a:srgbClr val="173B7A"/>
                </a:solidFill>
                <a:latin typeface="Futura Medium" charset="0"/>
                <a:ea typeface="Futura Medium" charset="0"/>
                <a:cs typeface="Futura Medium" charset="0"/>
              </a:rPr>
              <a:t>Quarantine, if necessary</a:t>
            </a:r>
            <a:endParaRPr lang="en-US" sz="3200" dirty="0">
              <a:solidFill>
                <a:srgbClr val="173B7A"/>
              </a:solidFill>
              <a:latin typeface="Futura Medium" charset="0"/>
              <a:ea typeface="Futura Medium" charset="0"/>
              <a:cs typeface="Futura Medium" charset="0"/>
            </a:endParaRPr>
          </a:p>
        </p:txBody>
      </p:sp>
    </p:spTree>
    <p:extLst>
      <p:ext uri="{BB962C8B-B14F-4D97-AF65-F5344CB8AC3E}">
        <p14:creationId xmlns:p14="http://schemas.microsoft.com/office/powerpoint/2010/main" val="201452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864" y="487606"/>
            <a:ext cx="7801818" cy="1021853"/>
          </a:xfrm>
        </p:spPr>
        <p:txBody>
          <a:bodyPr>
            <a:normAutofit/>
          </a:bodyPr>
          <a:lstStyle/>
          <a:p>
            <a:r>
              <a:rPr lang="en-US" sz="5400" dirty="0" smtClean="0">
                <a:solidFill>
                  <a:srgbClr val="173B7A"/>
                </a:solidFill>
                <a:latin typeface="Futura Medium" charset="0"/>
                <a:ea typeface="Futura Medium" charset="0"/>
                <a:cs typeface="Futura Medium" charset="0"/>
              </a:rPr>
              <a:t>Prevention Practice Tips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88861"/>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89293" y="1575791"/>
            <a:ext cx="734106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310318" y="1828800"/>
            <a:ext cx="5687070" cy="4089485"/>
          </a:xfrm>
          <a:prstGeom prst="rect">
            <a:avLst/>
          </a:prstGeom>
          <a:solidFill>
            <a:srgbClr val="F3B11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321153" y="1826184"/>
            <a:ext cx="5525706" cy="4092101"/>
          </a:xfrm>
          <a:prstGeom prst="rect">
            <a:avLst/>
          </a:prstGeom>
          <a:solidFill>
            <a:srgbClr val="F3B11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0" y="1826184"/>
            <a:ext cx="3119716" cy="584775"/>
          </a:xfrm>
          <a:prstGeom prst="rect">
            <a:avLst/>
          </a:prstGeom>
          <a:noFill/>
        </p:spPr>
        <p:txBody>
          <a:bodyPr wrap="square" rtlCol="0">
            <a:spAutoFit/>
          </a:bodyPr>
          <a:lstStyle/>
          <a:p>
            <a:pPr algn="ctr"/>
            <a:r>
              <a:rPr lang="en-US" sz="3200" smtClean="0">
                <a:solidFill>
                  <a:srgbClr val="F3B117"/>
                </a:solidFill>
                <a:latin typeface="Futura Medium" charset="0"/>
                <a:ea typeface="Futura Medium" charset="0"/>
                <a:cs typeface="Futura Medium" charset="0"/>
              </a:rPr>
              <a:t>3. </a:t>
            </a:r>
            <a:r>
              <a:rPr lang="en-US" sz="3200" dirty="0" smtClean="0">
                <a:solidFill>
                  <a:srgbClr val="173B7A"/>
                </a:solidFill>
                <a:latin typeface="Futura Medium" charset="0"/>
                <a:ea typeface="Futura Medium" charset="0"/>
                <a:cs typeface="Futura Medium" charset="0"/>
              </a:rPr>
              <a:t>Vaccinate</a:t>
            </a:r>
            <a:endParaRPr lang="en-US" sz="3200" dirty="0">
              <a:solidFill>
                <a:srgbClr val="173B7A"/>
              </a:solidFill>
              <a:latin typeface="Futura Medium" charset="0"/>
              <a:ea typeface="Futura Medium" charset="0"/>
              <a:cs typeface="Futura Medium" charset="0"/>
            </a:endParaRPr>
          </a:p>
        </p:txBody>
      </p:sp>
      <p:sp>
        <p:nvSpPr>
          <p:cNvPr id="12" name="TextBox 11"/>
          <p:cNvSpPr txBox="1"/>
          <p:nvPr/>
        </p:nvSpPr>
        <p:spPr>
          <a:xfrm>
            <a:off x="652699" y="2882423"/>
            <a:ext cx="4598894" cy="2677656"/>
          </a:xfrm>
          <a:prstGeom prst="rect">
            <a:avLst/>
          </a:prstGeom>
          <a:noFill/>
        </p:spPr>
        <p:txBody>
          <a:bodyPr wrap="square" rtlCol="0">
            <a:spAutoFit/>
          </a:bodyPr>
          <a:lstStyle/>
          <a:p>
            <a:pPr algn="ctr"/>
            <a:r>
              <a:rPr lang="en-US" sz="2800" dirty="0" smtClean="0"/>
              <a:t>Vaccination should </a:t>
            </a:r>
            <a:r>
              <a:rPr lang="en-US" sz="2800" dirty="0"/>
              <a:t>be performed on birds if they are transported on/off the premises regularly and for disease treatment. </a:t>
            </a:r>
          </a:p>
          <a:p>
            <a:endParaRPr lang="en-US" sz="2800" dirty="0" smtClean="0">
              <a:solidFill>
                <a:srgbClr val="000000"/>
              </a:solidFill>
            </a:endParaRPr>
          </a:p>
        </p:txBody>
      </p:sp>
      <p:sp>
        <p:nvSpPr>
          <p:cNvPr id="13" name="TextBox 12"/>
          <p:cNvSpPr txBox="1"/>
          <p:nvPr/>
        </p:nvSpPr>
        <p:spPr>
          <a:xfrm>
            <a:off x="6307706" y="1880035"/>
            <a:ext cx="4524782" cy="584775"/>
          </a:xfrm>
          <a:prstGeom prst="rect">
            <a:avLst/>
          </a:prstGeom>
          <a:noFill/>
        </p:spPr>
        <p:txBody>
          <a:bodyPr wrap="square" rtlCol="0">
            <a:spAutoFit/>
          </a:bodyPr>
          <a:lstStyle/>
          <a:p>
            <a:pPr algn="ctr"/>
            <a:r>
              <a:rPr lang="en-US" sz="3200" smtClean="0">
                <a:solidFill>
                  <a:srgbClr val="F3B117"/>
                </a:solidFill>
                <a:latin typeface="Futura Medium" charset="0"/>
                <a:ea typeface="Futura Medium" charset="0"/>
                <a:cs typeface="Futura Medium" charset="0"/>
              </a:rPr>
              <a:t>4. </a:t>
            </a:r>
            <a:r>
              <a:rPr lang="en-US" sz="3200" dirty="0" smtClean="0">
                <a:solidFill>
                  <a:srgbClr val="173B7A"/>
                </a:solidFill>
                <a:latin typeface="Futura Medium" charset="0"/>
                <a:ea typeface="Futura Medium" charset="0"/>
                <a:cs typeface="Futura Medium" charset="0"/>
              </a:rPr>
              <a:t>Keep chickens clean</a:t>
            </a:r>
            <a:endParaRPr lang="en-US" sz="3200" dirty="0">
              <a:solidFill>
                <a:srgbClr val="173B7A"/>
              </a:solidFill>
              <a:latin typeface="Futura Medium" charset="0"/>
              <a:ea typeface="Futura Medium" charset="0"/>
              <a:cs typeface="Futura Medium" charset="0"/>
            </a:endParaRPr>
          </a:p>
        </p:txBody>
      </p:sp>
      <p:sp>
        <p:nvSpPr>
          <p:cNvPr id="14" name="Rectangle 13"/>
          <p:cNvSpPr/>
          <p:nvPr/>
        </p:nvSpPr>
        <p:spPr>
          <a:xfrm>
            <a:off x="7183233" y="2947097"/>
            <a:ext cx="4031184" cy="1815882"/>
          </a:xfrm>
          <a:prstGeom prst="rect">
            <a:avLst/>
          </a:prstGeom>
        </p:spPr>
        <p:txBody>
          <a:bodyPr wrap="square">
            <a:spAutoFit/>
          </a:bodyPr>
          <a:lstStyle/>
          <a:p>
            <a:pPr algn="ctr"/>
            <a:r>
              <a:rPr lang="en-US" sz="2800" dirty="0">
                <a:solidFill>
                  <a:srgbClr val="000000"/>
                </a:solidFill>
              </a:rPr>
              <a:t>Minimize/eliminate the entry of new chickens into your flock and limit contact with visitors.</a:t>
            </a:r>
          </a:p>
        </p:txBody>
      </p:sp>
    </p:spTree>
    <p:extLst>
      <p:ext uri="{BB962C8B-B14F-4D97-AF65-F5344CB8AC3E}">
        <p14:creationId xmlns:p14="http://schemas.microsoft.com/office/powerpoint/2010/main" val="1776622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865" y="460712"/>
            <a:ext cx="7788371" cy="1021853"/>
          </a:xfrm>
        </p:spPr>
        <p:txBody>
          <a:bodyPr>
            <a:normAutofit/>
          </a:bodyPr>
          <a:lstStyle/>
          <a:p>
            <a:r>
              <a:rPr lang="en-US" sz="5400" dirty="0" smtClean="0">
                <a:solidFill>
                  <a:srgbClr val="173B7A"/>
                </a:solidFill>
                <a:latin typeface="Futura Medium" charset="0"/>
                <a:ea typeface="Futura Medium" charset="0"/>
                <a:cs typeface="Futura Medium" charset="0"/>
              </a:rPr>
              <a:t>Prevention Practice Tips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02740" y="1508556"/>
            <a:ext cx="7381401"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310318" y="1828800"/>
            <a:ext cx="11576882" cy="4089485"/>
          </a:xfrm>
          <a:prstGeom prst="rect">
            <a:avLst/>
          </a:prstGeom>
          <a:solidFill>
            <a:srgbClr val="F3B11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43387" y="3028923"/>
            <a:ext cx="8133577" cy="2246769"/>
          </a:xfrm>
          <a:prstGeom prst="rect">
            <a:avLst/>
          </a:prstGeom>
          <a:noFill/>
        </p:spPr>
        <p:txBody>
          <a:bodyPr wrap="square" rtlCol="0">
            <a:spAutoFit/>
          </a:bodyPr>
          <a:lstStyle/>
          <a:p>
            <a:pPr algn="ctr"/>
            <a:r>
              <a:rPr lang="en-US" sz="2800" dirty="0"/>
              <a:t>In general sick chickens are less active, </a:t>
            </a:r>
            <a:r>
              <a:rPr lang="en-US" sz="2800" dirty="0" smtClean="0"/>
              <a:t>have </a:t>
            </a:r>
            <a:r>
              <a:rPr lang="en-US" sz="2800" dirty="0"/>
              <a:t>a retracted neck close to its body and </a:t>
            </a:r>
            <a:r>
              <a:rPr lang="en-US" sz="2800" dirty="0" smtClean="0"/>
              <a:t>an </a:t>
            </a:r>
            <a:r>
              <a:rPr lang="en-US" sz="2800" dirty="0"/>
              <a:t>unkempt appearance. However, not all diseases have the same appearance. It is important to be aware of common diseases and their corresponding symptoms.</a:t>
            </a:r>
          </a:p>
        </p:txBody>
      </p:sp>
      <p:sp>
        <p:nvSpPr>
          <p:cNvPr id="50" name="TextBox 49"/>
          <p:cNvSpPr txBox="1"/>
          <p:nvPr/>
        </p:nvSpPr>
        <p:spPr>
          <a:xfrm>
            <a:off x="191895" y="1852353"/>
            <a:ext cx="7916681" cy="584775"/>
          </a:xfrm>
          <a:prstGeom prst="rect">
            <a:avLst/>
          </a:prstGeom>
          <a:noFill/>
        </p:spPr>
        <p:txBody>
          <a:bodyPr wrap="square" rtlCol="0">
            <a:spAutoFit/>
          </a:bodyPr>
          <a:lstStyle/>
          <a:p>
            <a:pPr algn="ctr"/>
            <a:r>
              <a:rPr lang="en-US" sz="3200" dirty="0" smtClean="0">
                <a:solidFill>
                  <a:srgbClr val="F3B117"/>
                </a:solidFill>
                <a:latin typeface="Futura Medium" charset="0"/>
                <a:ea typeface="Futura Medium" charset="0"/>
                <a:cs typeface="Futura Medium" charset="0"/>
              </a:rPr>
              <a:t>5. </a:t>
            </a:r>
            <a:r>
              <a:rPr lang="en-US" sz="3200" dirty="0" smtClean="0">
                <a:solidFill>
                  <a:srgbClr val="173B7A"/>
                </a:solidFill>
                <a:latin typeface="Futura Medium" charset="0"/>
                <a:ea typeface="Futura Medium" charset="0"/>
                <a:cs typeface="Futura Medium" charset="0"/>
              </a:rPr>
              <a:t>Be aware of the top chicken diseases</a:t>
            </a:r>
            <a:endParaRPr lang="en-US" sz="3200" dirty="0">
              <a:solidFill>
                <a:srgbClr val="173B7A"/>
              </a:solidFill>
              <a:latin typeface="Futura Medium" charset="0"/>
              <a:ea typeface="Futura Medium" charset="0"/>
              <a:cs typeface="Futura Medium" charset="0"/>
            </a:endParaRPr>
          </a:p>
        </p:txBody>
      </p:sp>
    </p:spTree>
    <p:extLst>
      <p:ext uri="{BB962C8B-B14F-4D97-AF65-F5344CB8AC3E}">
        <p14:creationId xmlns:p14="http://schemas.microsoft.com/office/powerpoint/2010/main" val="1360775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7836" y="590792"/>
            <a:ext cx="113995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Veterinary-Client-Patient </a:t>
            </a:r>
            <a:r>
              <a:rPr lang="en-US" sz="5400" dirty="0" smtClean="0">
                <a:solidFill>
                  <a:srgbClr val="173B7A"/>
                </a:solidFill>
                <a:latin typeface="Futura Medium" charset="0"/>
                <a:ea typeface="Futura Medium" charset="0"/>
                <a:cs typeface="Futura Medium" charset="0"/>
              </a:rPr>
              <a:t>Relationship</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84325" y="1708245"/>
            <a:ext cx="10446428"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42783" y="2521059"/>
            <a:ext cx="10768902" cy="1815882"/>
          </a:xfrm>
          <a:prstGeom prst="rect">
            <a:avLst/>
          </a:prstGeom>
          <a:noFill/>
        </p:spPr>
        <p:txBody>
          <a:bodyPr wrap="square" rtlCol="0">
            <a:spAutoFit/>
          </a:bodyPr>
          <a:lstStyle/>
          <a:p>
            <a:r>
              <a:rPr lang="en-US" sz="2800" dirty="0" smtClean="0">
                <a:solidFill>
                  <a:srgbClr val="000000"/>
                </a:solidFill>
              </a:rPr>
              <a:t>It is important for a producer to have an ongoing relationship with an accredited veterinarian. This helps to ensure the veterinarian has assumed responsibility </a:t>
            </a:r>
            <a:r>
              <a:rPr lang="en-US" sz="2800" dirty="0">
                <a:solidFill>
                  <a:srgbClr val="000000"/>
                </a:solidFill>
              </a:rPr>
              <a:t>for making medical judgements regarding the health of the animal and need for medical treatment.</a:t>
            </a:r>
          </a:p>
        </p:txBody>
      </p:sp>
    </p:spTree>
    <p:extLst>
      <p:ext uri="{BB962C8B-B14F-4D97-AF65-F5344CB8AC3E}">
        <p14:creationId xmlns:p14="http://schemas.microsoft.com/office/powerpoint/2010/main" val="267463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774" y="476293"/>
            <a:ext cx="6309361" cy="1021853"/>
          </a:xfrm>
        </p:spPr>
        <p:txBody>
          <a:bodyPr>
            <a:normAutofit/>
          </a:bodyPr>
          <a:lstStyle/>
          <a:p>
            <a:r>
              <a:rPr lang="en-US" sz="5400" dirty="0" smtClean="0">
                <a:solidFill>
                  <a:srgbClr val="173B7A"/>
                </a:solidFill>
                <a:latin typeface="Futura Medium" charset="0"/>
                <a:ea typeface="Futura Medium" charset="0"/>
                <a:cs typeface="Futura Medium" charset="0"/>
              </a:rPr>
              <a:t>Record Keeping</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24116" y="1570904"/>
            <a:ext cx="50215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97204" y="1863499"/>
            <a:ext cx="11504296" cy="4401205"/>
          </a:xfrm>
          <a:prstGeom prst="rect">
            <a:avLst/>
          </a:prstGeom>
          <a:noFill/>
        </p:spPr>
        <p:txBody>
          <a:bodyPr wrap="square" rtlCol="0">
            <a:spAutoFit/>
          </a:bodyPr>
          <a:lstStyle/>
          <a:p>
            <a:r>
              <a:rPr lang="en-US" sz="2800" dirty="0">
                <a:solidFill>
                  <a:srgbClr val="000000"/>
                </a:solidFill>
              </a:rPr>
              <a:t>Should your operation get cited for a residue violation and you believe </a:t>
            </a:r>
            <a:r>
              <a:rPr lang="en-US" sz="2800" dirty="0" smtClean="0">
                <a:solidFill>
                  <a:srgbClr val="000000"/>
                </a:solidFill>
              </a:rPr>
              <a:t>it is </a:t>
            </a:r>
            <a:r>
              <a:rPr lang="en-US" sz="2800" dirty="0">
                <a:solidFill>
                  <a:srgbClr val="000000"/>
                </a:solidFill>
              </a:rPr>
              <a:t>a case of mistaken identity, good records are your </a:t>
            </a:r>
            <a:r>
              <a:rPr lang="en-US" sz="2800" dirty="0" smtClean="0">
                <a:solidFill>
                  <a:srgbClr val="000000"/>
                </a:solidFill>
              </a:rPr>
              <a:t>best </a:t>
            </a:r>
            <a:r>
              <a:rPr lang="en-US" sz="2800" dirty="0">
                <a:solidFill>
                  <a:srgbClr val="000000"/>
                </a:solidFill>
              </a:rPr>
              <a:t>evidence that the animal in question does not belong to you. </a:t>
            </a:r>
            <a:endParaRPr lang="en-US" sz="2800" dirty="0" smtClean="0">
              <a:solidFill>
                <a:srgbClr val="000000"/>
              </a:solidFill>
            </a:endParaRPr>
          </a:p>
          <a:p>
            <a:endParaRPr lang="en-US" sz="2800" dirty="0">
              <a:solidFill>
                <a:srgbClr val="000000"/>
              </a:solidFill>
            </a:endParaRPr>
          </a:p>
          <a:p>
            <a:r>
              <a:rPr lang="en-US" sz="2800" dirty="0" smtClean="0">
                <a:solidFill>
                  <a:srgbClr val="000000"/>
                </a:solidFill>
              </a:rPr>
              <a:t>Records </a:t>
            </a:r>
            <a:r>
              <a:rPr lang="en-US" sz="2800" dirty="0">
                <a:solidFill>
                  <a:srgbClr val="000000"/>
                </a:solidFill>
              </a:rPr>
              <a:t>should </a:t>
            </a:r>
            <a:r>
              <a:rPr lang="en-US" sz="2800" dirty="0" smtClean="0">
                <a:solidFill>
                  <a:srgbClr val="000000"/>
                </a:solidFill>
              </a:rPr>
              <a:t>include: </a:t>
            </a:r>
            <a:r>
              <a:rPr lang="en-US" sz="2800" dirty="0">
                <a:solidFill>
                  <a:srgbClr val="000000"/>
                </a:solidFill>
              </a:rPr>
              <a:t>treatment </a:t>
            </a:r>
            <a:r>
              <a:rPr lang="en-US" sz="2800" dirty="0" smtClean="0">
                <a:solidFill>
                  <a:srgbClr val="000000"/>
                </a:solidFill>
              </a:rPr>
              <a:t>date, animal identification, name of employee administering the drug, drug administered, weight of animal, route of administration, disease being treated, withdrawal time and the first date the animal can be sent to slaughter. </a:t>
            </a:r>
          </a:p>
          <a:p>
            <a:endParaRPr lang="en-US" sz="2800" dirty="0" smtClean="0">
              <a:solidFill>
                <a:srgbClr val="000000"/>
              </a:solidFill>
            </a:endParaRPr>
          </a:p>
          <a:p>
            <a:r>
              <a:rPr lang="en-US" sz="2800" b="1" dirty="0" smtClean="0">
                <a:solidFill>
                  <a:srgbClr val="F3B117"/>
                </a:solidFill>
              </a:rPr>
              <a:t>Records should be kept at least two years. </a:t>
            </a:r>
            <a:endParaRPr lang="en-US" sz="2800" b="1" baseline="30000" dirty="0">
              <a:solidFill>
                <a:srgbClr val="F3B117"/>
              </a:solidFill>
            </a:endParaRPr>
          </a:p>
        </p:txBody>
      </p:sp>
    </p:spTree>
    <p:extLst>
      <p:ext uri="{BB962C8B-B14F-4D97-AF65-F5344CB8AC3E}">
        <p14:creationId xmlns:p14="http://schemas.microsoft.com/office/powerpoint/2010/main" val="409783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6509" y="480790"/>
            <a:ext cx="10881360"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Poultry Industry</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8096" y="2141166"/>
            <a:ext cx="11275807" cy="3108543"/>
          </a:xfrm>
          <a:prstGeom prst="rect">
            <a:avLst/>
          </a:prstGeom>
          <a:noFill/>
        </p:spPr>
        <p:txBody>
          <a:bodyPr wrap="square" rtlCol="0">
            <a:spAutoFit/>
          </a:bodyPr>
          <a:lstStyle/>
          <a:p>
            <a:r>
              <a:rPr lang="en-US" sz="2800" b="1" dirty="0">
                <a:solidFill>
                  <a:srgbClr val="F3B117"/>
                </a:solidFill>
              </a:rPr>
              <a:t>The poultry industry is a dynamic and highly specialized industry. </a:t>
            </a:r>
            <a:endParaRPr lang="en-US" sz="2800" b="1" dirty="0" smtClean="0">
              <a:solidFill>
                <a:srgbClr val="F3B117"/>
              </a:solidFill>
            </a:endParaRPr>
          </a:p>
          <a:p>
            <a:endParaRPr lang="en-US" sz="2800" dirty="0"/>
          </a:p>
          <a:p>
            <a:r>
              <a:rPr lang="en-US" sz="2800" dirty="0" smtClean="0"/>
              <a:t>This </a:t>
            </a:r>
            <a:r>
              <a:rPr lang="en-US" sz="2800" dirty="0"/>
              <a:t>large commercial industry is heavily influenced by the slightest of changes in economic factors such as feed, availability and cost. Each year billions of chickens are raised in </a:t>
            </a:r>
            <a:r>
              <a:rPr lang="en-US" sz="2800" dirty="0" smtClean="0"/>
              <a:t>both commercial </a:t>
            </a:r>
            <a:r>
              <a:rPr lang="en-US" sz="2800" dirty="0"/>
              <a:t>and backyard settings as a source of food, for both meat and eggs.</a:t>
            </a:r>
          </a:p>
          <a:p>
            <a:endParaRPr lang="en-US" sz="2800" dirty="0">
              <a:solidFill>
                <a:srgbClr val="000000"/>
              </a:solidFill>
            </a:endParaRPr>
          </a:p>
        </p:txBody>
      </p:sp>
      <p:cxnSp>
        <p:nvCxnSpPr>
          <p:cNvPr id="12" name="Straight Connector 11"/>
          <p:cNvCxnSpPr/>
          <p:nvPr/>
        </p:nvCxnSpPr>
        <p:spPr>
          <a:xfrm>
            <a:off x="253622" y="1571934"/>
            <a:ext cx="4842286" cy="3188"/>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7509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564" y="481269"/>
            <a:ext cx="11292841"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Avoid Extra-Label </a:t>
            </a:r>
            <a:r>
              <a:rPr lang="en-US" sz="5400" smtClean="0">
                <a:solidFill>
                  <a:srgbClr val="173B7A"/>
                </a:solidFill>
                <a:latin typeface="Futura Medium" charset="0"/>
                <a:ea typeface="Futura Medium" charset="0"/>
                <a:cs typeface="Futura Medium" charset="0"/>
              </a:rPr>
              <a:t>Drug Use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7152" y="1554866"/>
            <a:ext cx="872439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4250" y="2071289"/>
            <a:ext cx="10983499" cy="3970318"/>
          </a:xfrm>
          <a:prstGeom prst="rect">
            <a:avLst/>
          </a:prstGeom>
          <a:noFill/>
        </p:spPr>
        <p:txBody>
          <a:bodyPr wrap="square" rtlCol="0">
            <a:spAutoFit/>
          </a:bodyPr>
          <a:lstStyle/>
          <a:p>
            <a:r>
              <a:rPr lang="en-US" sz="2800" dirty="0">
                <a:solidFill>
                  <a:srgbClr val="000000"/>
                </a:solidFill>
              </a:rPr>
              <a:t>Extra-label drug use (ELDU) is the use of an animal drug in a manner that is different from label instructions in regard </a:t>
            </a:r>
            <a:r>
              <a:rPr lang="en-US" sz="2800" dirty="0" smtClean="0">
                <a:solidFill>
                  <a:srgbClr val="000000"/>
                </a:solidFill>
              </a:rPr>
              <a:t>to:</a:t>
            </a:r>
          </a:p>
          <a:p>
            <a:endParaRPr lang="en-US" sz="2800" dirty="0" smtClean="0">
              <a:solidFill>
                <a:srgbClr val="000000"/>
              </a:solidFill>
            </a:endParaRPr>
          </a:p>
          <a:p>
            <a:r>
              <a:rPr lang="en-US" sz="2800" dirty="0" smtClean="0">
                <a:solidFill>
                  <a:srgbClr val="000000"/>
                </a:solidFill>
              </a:rPr>
              <a:t>	the </a:t>
            </a:r>
            <a:r>
              <a:rPr lang="en-US" sz="2800" dirty="0">
                <a:solidFill>
                  <a:srgbClr val="000000"/>
                </a:solidFill>
              </a:rPr>
              <a:t>disease being </a:t>
            </a:r>
            <a:r>
              <a:rPr lang="en-US" sz="2800" dirty="0" smtClean="0">
                <a:solidFill>
                  <a:srgbClr val="000000"/>
                </a:solidFill>
              </a:rPr>
              <a:t>treated </a:t>
            </a:r>
          </a:p>
          <a:p>
            <a:r>
              <a:rPr lang="en-US" sz="2800" dirty="0" smtClean="0">
                <a:solidFill>
                  <a:srgbClr val="000000"/>
                </a:solidFill>
              </a:rPr>
              <a:t>	route </a:t>
            </a:r>
            <a:r>
              <a:rPr lang="en-US" sz="2800" dirty="0">
                <a:solidFill>
                  <a:srgbClr val="000000"/>
                </a:solidFill>
              </a:rPr>
              <a:t>of administration of the </a:t>
            </a:r>
            <a:r>
              <a:rPr lang="en-US" sz="2800" dirty="0" smtClean="0">
                <a:solidFill>
                  <a:srgbClr val="000000"/>
                </a:solidFill>
              </a:rPr>
              <a:t>drug</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	dosage </a:t>
            </a:r>
            <a:r>
              <a:rPr lang="en-US" sz="2800" dirty="0">
                <a:solidFill>
                  <a:srgbClr val="000000"/>
                </a:solidFill>
              </a:rPr>
              <a:t>of the </a:t>
            </a:r>
            <a:r>
              <a:rPr lang="en-US" sz="2800" dirty="0" smtClean="0">
                <a:solidFill>
                  <a:srgbClr val="000000"/>
                </a:solidFill>
              </a:rPr>
              <a:t>drug </a:t>
            </a:r>
          </a:p>
          <a:p>
            <a:r>
              <a:rPr lang="en-US" sz="2800" dirty="0" smtClean="0">
                <a:solidFill>
                  <a:srgbClr val="000000"/>
                </a:solidFill>
              </a:rPr>
              <a:t>	the recommended </a:t>
            </a:r>
            <a:r>
              <a:rPr lang="en-US" sz="2800" dirty="0">
                <a:solidFill>
                  <a:srgbClr val="000000"/>
                </a:solidFill>
              </a:rPr>
              <a:t>treatment </a:t>
            </a:r>
            <a:r>
              <a:rPr lang="en-US" sz="2800" dirty="0" smtClean="0">
                <a:solidFill>
                  <a:srgbClr val="000000"/>
                </a:solidFill>
              </a:rPr>
              <a:t>regimen</a:t>
            </a:r>
          </a:p>
          <a:p>
            <a:endParaRPr lang="en-US" sz="2800" dirty="0">
              <a:solidFill>
                <a:srgbClr val="000000"/>
              </a:solidFill>
            </a:endParaRPr>
          </a:p>
          <a:p>
            <a:r>
              <a:rPr lang="en-US" sz="2800" dirty="0" smtClean="0">
                <a:solidFill>
                  <a:srgbClr val="000000"/>
                </a:solidFill>
              </a:rPr>
              <a:t>It </a:t>
            </a:r>
            <a:r>
              <a:rPr lang="en-US" sz="2800" dirty="0">
                <a:solidFill>
                  <a:srgbClr val="000000"/>
                </a:solidFill>
              </a:rPr>
              <a:t>is important to follow all labeled directions and withdrawal dates. </a:t>
            </a:r>
          </a:p>
        </p:txBody>
      </p:sp>
      <p:sp>
        <p:nvSpPr>
          <p:cNvPr id="12" name="Rectangle 11"/>
          <p:cNvSpPr/>
          <p:nvPr/>
        </p:nvSpPr>
        <p:spPr>
          <a:xfrm>
            <a:off x="1346978" y="35346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46978" y="39693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978" y="440206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6978" y="482249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563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476068"/>
            <a:ext cx="6149341" cy="1021853"/>
          </a:xfrm>
        </p:spPr>
        <p:txBody>
          <a:bodyPr>
            <a:normAutofit/>
          </a:bodyPr>
          <a:lstStyle/>
          <a:p>
            <a:r>
              <a:rPr lang="en-US" sz="5400" dirty="0" smtClean="0">
                <a:solidFill>
                  <a:srgbClr val="173B7A"/>
                </a:solidFill>
                <a:latin typeface="Futura Medium" charset="0"/>
                <a:ea typeface="Futura Medium" charset="0"/>
                <a:cs typeface="Futura Medium" charset="0"/>
              </a:rPr>
              <a:t>Injection Technique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5721" y="1561926"/>
            <a:ext cx="5905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61566" y="1837840"/>
            <a:ext cx="9860281" cy="646331"/>
          </a:xfrm>
          <a:prstGeom prst="rect">
            <a:avLst/>
          </a:prstGeom>
          <a:noFill/>
        </p:spPr>
        <p:txBody>
          <a:bodyPr wrap="square" rtlCol="0">
            <a:spAutoFit/>
          </a:bodyPr>
          <a:lstStyle/>
          <a:p>
            <a:r>
              <a:rPr lang="en-US" sz="3600" dirty="0" smtClean="0">
                <a:solidFill>
                  <a:srgbClr val="000000"/>
                </a:solidFill>
                <a:latin typeface="Calibri" charset="0"/>
                <a:ea typeface="Calibri" charset="0"/>
                <a:cs typeface="Calibri" charset="0"/>
              </a:rPr>
              <a:t>Things to consider when giving an injection include:</a:t>
            </a:r>
            <a:endParaRPr lang="en-US" sz="3600" baseline="30000" dirty="0">
              <a:solidFill>
                <a:srgbClr val="000000"/>
              </a:solidFill>
              <a:latin typeface="Calibri" charset="0"/>
              <a:ea typeface="Calibri" charset="0"/>
              <a:cs typeface="Calibri" charset="0"/>
            </a:endParaRPr>
          </a:p>
        </p:txBody>
      </p:sp>
      <p:grpSp>
        <p:nvGrpSpPr>
          <p:cNvPr id="6" name="Group 5"/>
          <p:cNvGrpSpPr/>
          <p:nvPr/>
        </p:nvGrpSpPr>
        <p:grpSpPr>
          <a:xfrm>
            <a:off x="672095" y="2728705"/>
            <a:ext cx="8824912" cy="3108543"/>
            <a:chOff x="783306" y="2608393"/>
            <a:chExt cx="8824912" cy="3108543"/>
          </a:xfrm>
        </p:grpSpPr>
        <p:sp>
          <p:nvSpPr>
            <p:cNvPr id="9" name="TextBox 8"/>
            <p:cNvSpPr txBox="1"/>
            <p:nvPr/>
          </p:nvSpPr>
          <p:spPr>
            <a:xfrm>
              <a:off x="997618" y="2608393"/>
              <a:ext cx="8610600" cy="3108543"/>
            </a:xfrm>
            <a:prstGeom prst="rect">
              <a:avLst/>
            </a:prstGeom>
            <a:noFill/>
          </p:spPr>
          <p:txBody>
            <a:bodyPr wrap="square" rtlCol="0">
              <a:spAutoFit/>
            </a:bodyPr>
            <a:lstStyle/>
            <a:p>
              <a:r>
                <a:rPr lang="en-US" sz="2800" dirty="0" smtClean="0"/>
                <a:t>Administer the shot in the neck</a:t>
              </a:r>
            </a:p>
            <a:p>
              <a:r>
                <a:rPr lang="en-US" sz="2800" dirty="0" smtClean="0"/>
                <a:t>Inject subcutaneously when possible</a:t>
              </a:r>
            </a:p>
            <a:p>
              <a:r>
                <a:rPr lang="en-US" sz="2800" dirty="0" smtClean="0"/>
                <a:t>Make sure the injection site is clean</a:t>
              </a:r>
            </a:p>
            <a:p>
              <a:r>
                <a:rPr lang="en-US" sz="2800" dirty="0" smtClean="0"/>
                <a:t>Use the proper size needle based on: the location, route of administration, volume of injection and the thickness of the fluid</a:t>
              </a:r>
            </a:p>
            <a:p>
              <a:r>
                <a:rPr lang="en-US" sz="2800" dirty="0" smtClean="0"/>
                <a:t>Do </a:t>
              </a:r>
              <a:r>
                <a:rPr lang="en-US" sz="2800" u="sng" dirty="0" smtClean="0"/>
                <a:t>NOT</a:t>
              </a:r>
              <a:r>
                <a:rPr lang="en-US" sz="2800" dirty="0" smtClean="0"/>
                <a:t> use bent needles</a:t>
              </a:r>
            </a:p>
          </p:txBody>
        </p:sp>
        <p:sp>
          <p:nvSpPr>
            <p:cNvPr id="17" name="Rectangle 16"/>
            <p:cNvSpPr/>
            <p:nvPr/>
          </p:nvSpPr>
          <p:spPr>
            <a:xfrm>
              <a:off x="783306" y="277165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3306" y="403861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3306" y="317791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3306" y="36191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3306" y="533174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323" t="16494" r="24427"/>
          <a:stretch/>
        </p:blipFill>
        <p:spPr>
          <a:xfrm rot="16200000">
            <a:off x="9214508" y="3059564"/>
            <a:ext cx="3065398" cy="2500400"/>
          </a:xfrm>
          <a:prstGeom prst="rect">
            <a:avLst/>
          </a:prstGeom>
        </p:spPr>
      </p:pic>
      <p:sp>
        <p:nvSpPr>
          <p:cNvPr id="3" name="Rectangle 2"/>
          <p:cNvSpPr/>
          <p:nvPr/>
        </p:nvSpPr>
        <p:spPr>
          <a:xfrm>
            <a:off x="9497007" y="2771851"/>
            <a:ext cx="2500400" cy="306539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78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5809" y="4058603"/>
            <a:ext cx="1066038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What is a Veterinary Feed Directive (VFD)?</a:t>
            </a:r>
            <a:br>
              <a:rPr lang="en-US" sz="5400" dirty="0" smtClean="0">
                <a:solidFill>
                  <a:srgbClr val="173B7A"/>
                </a:solidFill>
                <a:latin typeface="Futura Medium" charset="0"/>
                <a:ea typeface="Futura Medium" charset="0"/>
                <a:cs typeface="Futura Medium" charset="0"/>
              </a:rPr>
            </a:br>
            <a:r>
              <a:rPr lang="en-US" sz="5400" b="1" dirty="0" smtClean="0">
                <a:solidFill>
                  <a:srgbClr val="173B7A"/>
                </a:solidFill>
                <a:latin typeface="Futura Medium" charset="0"/>
                <a:ea typeface="Futura Medium" charset="0"/>
                <a:cs typeface="Futura Medium" charset="0"/>
              </a:rPr>
              <a:t>And</a:t>
            </a:r>
            <a:r>
              <a:rPr lang="en-US" sz="5400" dirty="0" smtClean="0">
                <a:solidFill>
                  <a:srgbClr val="173B7A"/>
                </a:solidFill>
                <a:latin typeface="Futura Medium" charset="0"/>
                <a:ea typeface="Futura Medium" charset="0"/>
                <a:cs typeface="Futura Medium" charset="0"/>
              </a:rPr>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What is their part in drug residue avoidance?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65809" y="5340752"/>
            <a:ext cx="10485120" cy="17061"/>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169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9539" y="571232"/>
            <a:ext cx="5234941" cy="1021853"/>
          </a:xfrm>
        </p:spPr>
        <p:txBody>
          <a:bodyPr>
            <a:normAutofit/>
          </a:bodyPr>
          <a:lstStyle/>
          <a:p>
            <a:r>
              <a:rPr lang="en-US" sz="5400" dirty="0" smtClean="0">
                <a:solidFill>
                  <a:srgbClr val="173B7A"/>
                </a:solidFill>
                <a:latin typeface="Futura Medium" charset="0"/>
                <a:ea typeface="Futura Medium" charset="0"/>
                <a:cs typeface="Futura Medium" charset="0"/>
              </a:rPr>
              <a:t>What is a VFD?</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19088" y="1595076"/>
            <a:ext cx="48844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62939" y="1849006"/>
            <a:ext cx="9860281" cy="1384995"/>
          </a:xfrm>
          <a:prstGeom prst="rect">
            <a:avLst/>
          </a:prstGeom>
          <a:noFill/>
        </p:spPr>
        <p:txBody>
          <a:bodyPr wrap="square" rtlCol="0">
            <a:spAutoFit/>
          </a:bodyPr>
          <a:lstStyle/>
          <a:p>
            <a:r>
              <a:rPr lang="en-US" sz="2800" dirty="0" smtClean="0">
                <a:solidFill>
                  <a:srgbClr val="000000"/>
                </a:solidFill>
              </a:rPr>
              <a:t>A VFD is a written (nonverbal) statement issued by a licensed veterinarian that authorizes the use of a VFD drug in or on animal feed. </a:t>
            </a:r>
            <a:endParaRPr lang="en-US" sz="2800" baseline="30000" dirty="0">
              <a:solidFill>
                <a:srgbClr val="0000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934" t="34888"/>
          <a:stretch/>
        </p:blipFill>
        <p:spPr>
          <a:xfrm>
            <a:off x="7100047" y="3090680"/>
            <a:ext cx="4818087" cy="2944361"/>
          </a:xfrm>
          <a:prstGeom prst="rect">
            <a:avLst/>
          </a:prstGeom>
        </p:spPr>
      </p:pic>
      <p:sp>
        <p:nvSpPr>
          <p:cNvPr id="3" name="Rectangle 2"/>
          <p:cNvSpPr/>
          <p:nvPr/>
        </p:nvSpPr>
        <p:spPr>
          <a:xfrm>
            <a:off x="7100047" y="3090681"/>
            <a:ext cx="4818087" cy="294436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610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991" y="512368"/>
            <a:ext cx="113614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How </a:t>
            </a:r>
            <a:r>
              <a:rPr lang="en-US" sz="5400" smtClean="0">
                <a:solidFill>
                  <a:srgbClr val="173B7A"/>
                </a:solidFill>
                <a:latin typeface="Futura Medium" charset="0"/>
                <a:ea typeface="Futura Medium" charset="0"/>
                <a:cs typeface="Futura Medium" charset="0"/>
              </a:rPr>
              <a:t>are VFDs </a:t>
            </a:r>
            <a:r>
              <a:rPr lang="en-US" sz="5400" dirty="0" smtClean="0">
                <a:solidFill>
                  <a:srgbClr val="173B7A"/>
                </a:solidFill>
                <a:latin typeface="Futura Medium" charset="0"/>
                <a:ea typeface="Futura Medium" charset="0"/>
                <a:cs typeface="Futura Medium" charset="0"/>
              </a:rPr>
              <a:t>related to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940" y="1604013"/>
            <a:ext cx="110566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5508" y="2644170"/>
            <a:ext cx="11244260" cy="1384995"/>
          </a:xfrm>
          <a:prstGeom prst="rect">
            <a:avLst/>
          </a:prstGeom>
          <a:noFill/>
        </p:spPr>
        <p:txBody>
          <a:bodyPr wrap="square" rtlCol="0">
            <a:spAutoFit/>
          </a:bodyPr>
          <a:lstStyle/>
          <a:p>
            <a:r>
              <a:rPr lang="en-US" sz="2800" dirty="0">
                <a:solidFill>
                  <a:srgbClr val="000000"/>
                </a:solidFill>
              </a:rPr>
              <a:t>VFDs are part of the </a:t>
            </a:r>
            <a:r>
              <a:rPr lang="en-US" sz="2800" dirty="0" smtClean="0">
                <a:solidFill>
                  <a:srgbClr val="000000"/>
                </a:solidFill>
              </a:rPr>
              <a:t>FDAs </a:t>
            </a:r>
            <a:r>
              <a:rPr lang="en-US" sz="2800" dirty="0">
                <a:solidFill>
                  <a:srgbClr val="000000"/>
                </a:solidFill>
              </a:rPr>
              <a:t>strategy to reduce the amount of drug residue in the meat. It is an action to promote the judicious use of medically important antimicrobial drugs in food animals.</a:t>
            </a:r>
          </a:p>
        </p:txBody>
      </p:sp>
    </p:spTree>
    <p:extLst>
      <p:ext uri="{BB962C8B-B14F-4D97-AF65-F5344CB8AC3E}">
        <p14:creationId xmlns:p14="http://schemas.microsoft.com/office/powerpoint/2010/main" val="3464579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991" y="425799"/>
            <a:ext cx="3284221" cy="1021853"/>
          </a:xfrm>
        </p:spPr>
        <p:txBody>
          <a:bodyPr>
            <a:normAutofit/>
          </a:bodyPr>
          <a:lstStyle/>
          <a:p>
            <a:r>
              <a:rPr lang="en-US" sz="5400" dirty="0" smtClean="0">
                <a:solidFill>
                  <a:srgbClr val="173B7A"/>
                </a:solidFill>
                <a:latin typeface="Futura Medium" charset="0"/>
                <a:ea typeface="Futura Medium" charset="0"/>
                <a:cs typeface="Futura Medium" charset="0"/>
              </a:rPr>
              <a:t>Summary</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55494" y="1559859"/>
            <a:ext cx="3012141"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1057" y="1846557"/>
            <a:ext cx="10287000" cy="4031873"/>
          </a:xfrm>
          <a:prstGeom prst="rect">
            <a:avLst/>
          </a:prstGeom>
          <a:noFill/>
        </p:spPr>
        <p:txBody>
          <a:bodyPr wrap="square" rtlCol="0">
            <a:spAutoFit/>
          </a:bodyPr>
          <a:lstStyle/>
          <a:p>
            <a:r>
              <a:rPr lang="en-US" sz="3200" dirty="0" smtClean="0"/>
              <a:t>Failing to practice good residue avoidance can lead to financial penalties and a poor public perception on the poultry industry. </a:t>
            </a:r>
            <a:r>
              <a:rPr lang="en-US" sz="3200" dirty="0"/>
              <a:t>G</a:t>
            </a:r>
            <a:r>
              <a:rPr lang="en-US" sz="3200" dirty="0" smtClean="0"/>
              <a:t>ood management practices, along with following withdrawal times on VFDs, help to reduce residues. Remembering tips like keeping chickens clean, disinfecting the coop, quarantine and vaccinate (if necessary) and being aware of the top chicken diseases result in a better quality product.</a:t>
            </a:r>
            <a:endParaRPr lang="en-US" sz="3200" dirty="0"/>
          </a:p>
        </p:txBody>
      </p:sp>
    </p:spTree>
    <p:extLst>
      <p:ext uri="{BB962C8B-B14F-4D97-AF65-F5344CB8AC3E}">
        <p14:creationId xmlns:p14="http://schemas.microsoft.com/office/powerpoint/2010/main" val="13334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5120" y="355200"/>
            <a:ext cx="32842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Contact Us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5494" y="1377053"/>
            <a:ext cx="3238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01601" y="2397948"/>
            <a:ext cx="10287000" cy="2062103"/>
          </a:xfrm>
          <a:prstGeom prst="rect">
            <a:avLst/>
          </a:prstGeom>
          <a:noFill/>
        </p:spPr>
        <p:txBody>
          <a:bodyPr wrap="square" rtlCol="0">
            <a:spAutoFit/>
          </a:bodyPr>
          <a:lstStyle/>
          <a:p>
            <a:pPr algn="ctr"/>
            <a:r>
              <a:rPr lang="en-US" sz="3200" dirty="0" smtClean="0"/>
              <a:t>Kansas Department of Agriculture </a:t>
            </a:r>
          </a:p>
          <a:p>
            <a:pPr algn="ctr"/>
            <a:r>
              <a:rPr lang="en-US" sz="3200" dirty="0" smtClean="0"/>
              <a:t>(785) 564-6601 or (785) 564-6778</a:t>
            </a:r>
          </a:p>
          <a:p>
            <a:pPr algn="ctr"/>
            <a:r>
              <a:rPr lang="en-US" sz="3200" dirty="0" err="1" smtClean="0"/>
              <a:t>agriculture.ks.gov</a:t>
            </a:r>
            <a:r>
              <a:rPr lang="en-US" sz="3200" dirty="0" smtClean="0"/>
              <a:t>/</a:t>
            </a:r>
            <a:r>
              <a:rPr lang="en-US" sz="3200" dirty="0" err="1" smtClean="0"/>
              <a:t>animalhealth</a:t>
            </a:r>
            <a:endParaRPr lang="en-US" sz="3200" dirty="0" smtClean="0"/>
          </a:p>
          <a:p>
            <a:pPr algn="ctr"/>
            <a:r>
              <a:rPr lang="en-US" sz="3200" dirty="0" err="1" smtClean="0"/>
              <a:t>vfdinfo.org</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spTree>
    <p:extLst>
      <p:ext uri="{BB962C8B-B14F-4D97-AF65-F5344CB8AC3E}">
        <p14:creationId xmlns:p14="http://schemas.microsoft.com/office/powerpoint/2010/main" val="158525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32712" y="1656695"/>
            <a:ext cx="7808629"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75654" y="696509"/>
            <a:ext cx="10403911"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Commercial vs. Backyard</a:t>
            </a:r>
            <a:endParaRPr lang="en-US" sz="5300" dirty="0">
              <a:solidFill>
                <a:srgbClr val="173B7A"/>
              </a:solidFill>
              <a:latin typeface="Futura Medium" charset="0"/>
              <a:ea typeface="Futura Medium" charset="0"/>
              <a:cs typeface="Futura Medium" charset="0"/>
            </a:endParaRPr>
          </a:p>
        </p:txBody>
      </p:sp>
      <p:sp>
        <p:nvSpPr>
          <p:cNvPr id="2" name="TextBox 1"/>
          <p:cNvSpPr txBox="1"/>
          <p:nvPr/>
        </p:nvSpPr>
        <p:spPr>
          <a:xfrm>
            <a:off x="6124813" y="2216575"/>
            <a:ext cx="6241868" cy="4370427"/>
          </a:xfrm>
          <a:prstGeom prst="rect">
            <a:avLst/>
          </a:prstGeom>
          <a:noFill/>
        </p:spPr>
        <p:txBody>
          <a:bodyPr wrap="square" rtlCol="0">
            <a:spAutoFit/>
          </a:bodyPr>
          <a:lstStyle/>
          <a:p>
            <a:pPr>
              <a:buClr>
                <a:srgbClr val="F3B117"/>
              </a:buClr>
              <a:buSzPct val="130000"/>
            </a:pPr>
            <a:r>
              <a:rPr lang="en-US" sz="2000" dirty="0" smtClean="0"/>
              <a:t>More than 100 birds per operation</a:t>
            </a:r>
          </a:p>
          <a:p>
            <a:pPr>
              <a:buClr>
                <a:srgbClr val="F3B117"/>
              </a:buClr>
              <a:buSzPct val="130000"/>
            </a:pPr>
            <a:endParaRPr lang="en-US" sz="2000" dirty="0"/>
          </a:p>
          <a:p>
            <a:pPr>
              <a:buClr>
                <a:srgbClr val="F3B117"/>
              </a:buClr>
              <a:buSzPct val="130000"/>
            </a:pPr>
            <a:r>
              <a:rPr lang="en-US" sz="2000" dirty="0" smtClean="0"/>
              <a:t>Meets the </a:t>
            </a:r>
            <a:r>
              <a:rPr lang="en-US" sz="2000" dirty="0"/>
              <a:t>demand of </a:t>
            </a:r>
            <a:r>
              <a:rPr lang="en-US" sz="2000" dirty="0" smtClean="0"/>
              <a:t>both meat and eggs</a:t>
            </a:r>
          </a:p>
          <a:p>
            <a:pPr>
              <a:buClr>
                <a:srgbClr val="F3B117"/>
              </a:buClr>
              <a:buSzPct val="130000"/>
            </a:pPr>
            <a:r>
              <a:rPr lang="en-US" sz="2000" dirty="0"/>
              <a:t>I</a:t>
            </a:r>
            <a:r>
              <a:rPr lang="en-US" sz="2000" dirty="0" smtClean="0"/>
              <a:t>ncreases production </a:t>
            </a:r>
          </a:p>
          <a:p>
            <a:pPr>
              <a:buClr>
                <a:srgbClr val="F3B117"/>
              </a:buClr>
              <a:buSzPct val="130000"/>
            </a:pPr>
            <a:r>
              <a:rPr lang="en-US" sz="2000" dirty="0" smtClean="0"/>
              <a:t>Highly </a:t>
            </a:r>
            <a:r>
              <a:rPr lang="en-US" sz="2000" dirty="0"/>
              <a:t>efficient system which </a:t>
            </a:r>
            <a:r>
              <a:rPr lang="en-US" sz="2000" dirty="0" smtClean="0"/>
              <a:t>saves </a:t>
            </a:r>
            <a:r>
              <a:rPr lang="en-US" sz="2000" dirty="0"/>
              <a:t>land, feed, labor and other </a:t>
            </a:r>
            <a:r>
              <a:rPr lang="en-US" sz="2000" dirty="0" smtClean="0"/>
              <a:t>resources</a:t>
            </a:r>
          </a:p>
          <a:p>
            <a:pPr>
              <a:buClr>
                <a:srgbClr val="F3B117"/>
              </a:buClr>
              <a:buSzPct val="130000"/>
            </a:pPr>
            <a:r>
              <a:rPr lang="en-US" sz="2000" dirty="0" smtClean="0"/>
              <a:t>Continuous </a:t>
            </a:r>
            <a:r>
              <a:rPr lang="en-US" sz="2000" dirty="0"/>
              <a:t>production </a:t>
            </a:r>
            <a:r>
              <a:rPr lang="en-US" sz="2000" dirty="0" smtClean="0"/>
              <a:t>year round</a:t>
            </a:r>
          </a:p>
          <a:p>
            <a:pPr>
              <a:buClr>
                <a:srgbClr val="F3B117"/>
              </a:buClr>
              <a:buSzPct val="130000"/>
            </a:pPr>
            <a:endParaRPr lang="en-US" sz="2000" dirty="0" smtClean="0"/>
          </a:p>
          <a:p>
            <a:pPr>
              <a:buClr>
                <a:srgbClr val="F3B117"/>
              </a:buClr>
              <a:buSzPct val="130000"/>
            </a:pPr>
            <a:r>
              <a:rPr lang="en-US" sz="2000" dirty="0" smtClean="0"/>
              <a:t>Creates potential health risks, animal abuse and harmful to the environment </a:t>
            </a:r>
          </a:p>
          <a:p>
            <a:pPr>
              <a:buClr>
                <a:srgbClr val="F3B117"/>
              </a:buClr>
              <a:buSzPct val="130000"/>
            </a:pPr>
            <a:r>
              <a:rPr lang="en-US" sz="2000" dirty="0" smtClean="0"/>
              <a:t>Faces global </a:t>
            </a:r>
            <a:r>
              <a:rPr lang="en-US" sz="2000" dirty="0"/>
              <a:t>competition and </a:t>
            </a:r>
            <a:r>
              <a:rPr lang="en-US" sz="2000" dirty="0" smtClean="0"/>
              <a:t>is largely dependent on </a:t>
            </a:r>
            <a:r>
              <a:rPr lang="en-US" sz="2000" dirty="0"/>
              <a:t>access to cheap inputs and improvements in production and marketing </a:t>
            </a:r>
            <a:r>
              <a:rPr lang="en-US" sz="2000" dirty="0" smtClean="0"/>
              <a:t>efficiency</a:t>
            </a:r>
          </a:p>
          <a:p>
            <a:endParaRPr lang="en-US" dirty="0"/>
          </a:p>
        </p:txBody>
      </p:sp>
      <p:sp>
        <p:nvSpPr>
          <p:cNvPr id="3" name="TextBox 2"/>
          <p:cNvSpPr txBox="1"/>
          <p:nvPr/>
        </p:nvSpPr>
        <p:spPr>
          <a:xfrm>
            <a:off x="331440" y="2216575"/>
            <a:ext cx="5461933" cy="4616648"/>
          </a:xfrm>
          <a:prstGeom prst="rect">
            <a:avLst/>
          </a:prstGeom>
          <a:noFill/>
        </p:spPr>
        <p:txBody>
          <a:bodyPr wrap="square" rtlCol="0">
            <a:spAutoFit/>
          </a:bodyPr>
          <a:lstStyle/>
          <a:p>
            <a:pPr>
              <a:buClr>
                <a:srgbClr val="F3B117"/>
              </a:buClr>
              <a:buSzPct val="130000"/>
            </a:pPr>
            <a:r>
              <a:rPr lang="en-US" sz="2000" dirty="0" smtClean="0"/>
              <a:t>Less than 100 </a:t>
            </a:r>
            <a:r>
              <a:rPr lang="en-US" sz="2000" dirty="0"/>
              <a:t>birds per </a:t>
            </a:r>
            <a:r>
              <a:rPr lang="en-US" sz="2000" dirty="0" smtClean="0"/>
              <a:t>household</a:t>
            </a:r>
          </a:p>
          <a:p>
            <a:pPr>
              <a:buClr>
                <a:srgbClr val="F3B117"/>
              </a:buClr>
              <a:buSzPct val="130000"/>
            </a:pPr>
            <a:endParaRPr lang="en-US" sz="2000" dirty="0" smtClean="0"/>
          </a:p>
          <a:p>
            <a:pPr>
              <a:buClr>
                <a:srgbClr val="F3B117"/>
              </a:buClr>
              <a:buSzPct val="130000"/>
            </a:pPr>
            <a:r>
              <a:rPr lang="en-US" sz="2000" dirty="0" smtClean="0"/>
              <a:t>Increased </a:t>
            </a:r>
            <a:r>
              <a:rPr lang="en-US" sz="2000" dirty="0"/>
              <a:t>space per </a:t>
            </a:r>
            <a:r>
              <a:rPr lang="en-US" sz="2000" dirty="0" smtClean="0"/>
              <a:t>chicken</a:t>
            </a:r>
          </a:p>
          <a:p>
            <a:pPr>
              <a:buClr>
                <a:srgbClr val="F3B117"/>
              </a:buClr>
              <a:buSzPct val="130000"/>
            </a:pPr>
            <a:r>
              <a:rPr lang="en-US" sz="2000" dirty="0"/>
              <a:t>S</a:t>
            </a:r>
            <a:r>
              <a:rPr lang="en-US" sz="2000" dirty="0" smtClean="0"/>
              <a:t>pecialized production </a:t>
            </a:r>
          </a:p>
          <a:p>
            <a:pPr>
              <a:buClr>
                <a:srgbClr val="F3B117"/>
              </a:buClr>
              <a:buSzPct val="130000"/>
            </a:pPr>
            <a:r>
              <a:rPr lang="en-US" sz="2000" dirty="0"/>
              <a:t>A</a:t>
            </a:r>
            <a:r>
              <a:rPr lang="en-US" sz="2000" dirty="0" smtClean="0"/>
              <a:t>llows birds to: scratch, forage, peck </a:t>
            </a:r>
            <a:r>
              <a:rPr lang="en-US" sz="2000" dirty="0"/>
              <a:t>and </a:t>
            </a:r>
            <a:r>
              <a:rPr lang="en-US" sz="2000" dirty="0" smtClean="0"/>
              <a:t>have outdoor exercise</a:t>
            </a:r>
            <a:endParaRPr lang="en-US" sz="2000" dirty="0"/>
          </a:p>
          <a:p>
            <a:pPr>
              <a:buClr>
                <a:srgbClr val="F3B117"/>
              </a:buClr>
              <a:buSzPct val="130000"/>
            </a:pPr>
            <a:endParaRPr lang="en-US" sz="2000" dirty="0" smtClean="0"/>
          </a:p>
          <a:p>
            <a:pPr>
              <a:buClr>
                <a:srgbClr val="F3B117"/>
              </a:buClr>
              <a:buSzPct val="130000"/>
            </a:pPr>
            <a:r>
              <a:rPr lang="en-US" sz="2000" dirty="0" smtClean="0"/>
              <a:t>Low productivity</a:t>
            </a:r>
          </a:p>
          <a:p>
            <a:pPr>
              <a:buClr>
                <a:srgbClr val="F3B117"/>
              </a:buClr>
              <a:buSzPct val="130000"/>
            </a:pPr>
            <a:r>
              <a:rPr lang="en-US" sz="2000" dirty="0"/>
              <a:t>H</a:t>
            </a:r>
            <a:r>
              <a:rPr lang="en-US" sz="2000" dirty="0" smtClean="0"/>
              <a:t>igh </a:t>
            </a:r>
            <a:r>
              <a:rPr lang="en-US" sz="2000" dirty="0"/>
              <a:t>mortality rates </a:t>
            </a:r>
            <a:r>
              <a:rPr lang="en-US" sz="2000" dirty="0" smtClean="0"/>
              <a:t>(due to lack </a:t>
            </a:r>
            <a:r>
              <a:rPr lang="en-US" sz="2000" dirty="0"/>
              <a:t>of technical know-how and access to key </a:t>
            </a:r>
            <a:r>
              <a:rPr lang="en-US" sz="2000" dirty="0" smtClean="0"/>
              <a:t>inputs)</a:t>
            </a:r>
          </a:p>
          <a:p>
            <a:pPr>
              <a:buClr>
                <a:srgbClr val="F3B117"/>
              </a:buClr>
              <a:buSzPct val="130000"/>
            </a:pPr>
            <a:r>
              <a:rPr lang="en-US" sz="2000" dirty="0"/>
              <a:t>R</a:t>
            </a:r>
            <a:r>
              <a:rPr lang="en-US" sz="2000" dirty="0" smtClean="0"/>
              <a:t>equires a large amount of land</a:t>
            </a:r>
          </a:p>
          <a:p>
            <a:pPr>
              <a:buClr>
                <a:srgbClr val="F3B117"/>
              </a:buClr>
              <a:buSzPct val="130000"/>
            </a:pPr>
            <a:r>
              <a:rPr lang="en-US" sz="2000" dirty="0"/>
              <a:t>C</a:t>
            </a:r>
            <a:r>
              <a:rPr lang="en-US" sz="2000" dirty="0" smtClean="0"/>
              <a:t>an be weather dependent</a:t>
            </a:r>
            <a:endParaRPr lang="en-US" sz="2000" dirty="0"/>
          </a:p>
          <a:p>
            <a:endParaRPr lang="en-US" dirty="0" smtClean="0"/>
          </a:p>
          <a:p>
            <a:endParaRPr lang="en-US" dirty="0"/>
          </a:p>
          <a:p>
            <a:endParaRPr lang="en-US" dirty="0"/>
          </a:p>
        </p:txBody>
      </p:sp>
      <p:sp>
        <p:nvSpPr>
          <p:cNvPr id="8" name="TextBox 7"/>
          <p:cNvSpPr txBox="1"/>
          <p:nvPr/>
        </p:nvSpPr>
        <p:spPr>
          <a:xfrm>
            <a:off x="1603982" y="1704863"/>
            <a:ext cx="1657352" cy="523220"/>
          </a:xfrm>
          <a:prstGeom prst="rect">
            <a:avLst/>
          </a:prstGeom>
          <a:noFill/>
        </p:spPr>
        <p:txBody>
          <a:bodyPr wrap="square" rtlCol="0">
            <a:spAutoFit/>
          </a:bodyPr>
          <a:lstStyle/>
          <a:p>
            <a:r>
              <a:rPr lang="en-US" sz="2800" b="1" dirty="0" smtClean="0">
                <a:solidFill>
                  <a:srgbClr val="173B7A"/>
                </a:solidFill>
              </a:rPr>
              <a:t>Backyard:</a:t>
            </a:r>
            <a:endParaRPr lang="en-US" sz="2800" b="1" dirty="0">
              <a:solidFill>
                <a:srgbClr val="173B7A"/>
              </a:solidFill>
            </a:endParaRPr>
          </a:p>
        </p:txBody>
      </p:sp>
      <p:sp>
        <p:nvSpPr>
          <p:cNvPr id="10" name="TextBox 9"/>
          <p:cNvSpPr txBox="1"/>
          <p:nvPr/>
        </p:nvSpPr>
        <p:spPr>
          <a:xfrm>
            <a:off x="7294231" y="1704863"/>
            <a:ext cx="2208971" cy="523220"/>
          </a:xfrm>
          <a:prstGeom prst="rect">
            <a:avLst/>
          </a:prstGeom>
          <a:noFill/>
        </p:spPr>
        <p:txBody>
          <a:bodyPr wrap="square" rtlCol="0">
            <a:spAutoFit/>
          </a:bodyPr>
          <a:lstStyle/>
          <a:p>
            <a:r>
              <a:rPr lang="en-US" sz="2800" b="1" smtClean="0">
                <a:solidFill>
                  <a:srgbClr val="173B7A"/>
                </a:solidFill>
              </a:rPr>
              <a:t>Commercial:</a:t>
            </a:r>
            <a:endParaRPr lang="en-US" sz="2800" b="1" dirty="0">
              <a:solidFill>
                <a:srgbClr val="173B7A"/>
              </a:solidFill>
            </a:endParaRPr>
          </a:p>
        </p:txBody>
      </p:sp>
      <p:sp>
        <p:nvSpPr>
          <p:cNvPr id="13" name="Rectangle 12"/>
          <p:cNvSpPr/>
          <p:nvPr/>
        </p:nvSpPr>
        <p:spPr>
          <a:xfrm>
            <a:off x="125556" y="23128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264" y="23271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5556" y="29216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342" y="324394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1342" y="354450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1342" y="444278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5556" y="474830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1342" y="535819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5556" y="566700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34245" y="29216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34245" y="324284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34245" y="3563588"/>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936114" y="415859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34245" y="47779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34245" y="5374078"/>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16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72349" y="1857030"/>
            <a:ext cx="7242048" cy="2862322"/>
          </a:xfrm>
          <a:prstGeom prst="rect">
            <a:avLst/>
          </a:prstGeom>
          <a:noFill/>
        </p:spPr>
        <p:txBody>
          <a:bodyPr wrap="square" rtlCol="0">
            <a:spAutoFit/>
          </a:bodyPr>
          <a:lstStyle/>
          <a:p>
            <a:pPr algn="ctr"/>
            <a:r>
              <a:rPr lang="en-US" sz="3600" b="1" dirty="0" smtClean="0">
                <a:solidFill>
                  <a:srgbClr val="F3B117"/>
                </a:solidFill>
              </a:rPr>
              <a:t>Both commercial and backyard operations have to </a:t>
            </a:r>
            <a:r>
              <a:rPr lang="en-US" sz="3600" b="1" dirty="0">
                <a:solidFill>
                  <a:srgbClr val="F3B117"/>
                </a:solidFill>
              </a:rPr>
              <a:t>use nationally approved </a:t>
            </a:r>
            <a:r>
              <a:rPr lang="en-US" sz="3600" b="1" dirty="0" smtClean="0">
                <a:solidFill>
                  <a:srgbClr val="F3B117"/>
                </a:solidFill>
              </a:rPr>
              <a:t>medications (antibiotics) </a:t>
            </a:r>
            <a:r>
              <a:rPr lang="en-US" sz="3600" b="1" dirty="0">
                <a:solidFill>
                  <a:srgbClr val="F3B117"/>
                </a:solidFill>
              </a:rPr>
              <a:t>regularly to keep the poultry birds free from diseases.</a:t>
            </a:r>
          </a:p>
        </p:txBody>
      </p:sp>
    </p:spTree>
    <p:extLst>
      <p:ext uri="{BB962C8B-B14F-4D97-AF65-F5344CB8AC3E}">
        <p14:creationId xmlns:p14="http://schemas.microsoft.com/office/powerpoint/2010/main" val="97223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0429" y="486649"/>
            <a:ext cx="10881360"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Drug Residue vs. Illegal Drug Residue </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5362" y="2240955"/>
            <a:ext cx="6629400" cy="3108543"/>
          </a:xfrm>
          <a:prstGeom prst="rect">
            <a:avLst/>
          </a:prstGeom>
          <a:noFill/>
        </p:spPr>
        <p:txBody>
          <a:bodyPr wrap="square" rtlCol="0">
            <a:spAutoFit/>
          </a:bodyPr>
          <a:lstStyle/>
          <a:p>
            <a:r>
              <a:rPr lang="en-US" sz="2800" dirty="0" smtClean="0"/>
              <a:t>“Drug residue” </a:t>
            </a:r>
            <a:r>
              <a:rPr lang="en-US" sz="2800" dirty="0"/>
              <a:t>refers to the presence of veterinary drugs or </a:t>
            </a:r>
            <a:r>
              <a:rPr lang="en-US" sz="2800" dirty="0" err="1" smtClean="0"/>
              <a:t>dewormers</a:t>
            </a:r>
            <a:r>
              <a:rPr lang="en-US" sz="2800" dirty="0" smtClean="0"/>
              <a:t> </a:t>
            </a:r>
            <a:r>
              <a:rPr lang="en-US" sz="2800" dirty="0"/>
              <a:t>in </a:t>
            </a:r>
            <a:r>
              <a:rPr lang="en-US" sz="2800" dirty="0" smtClean="0"/>
              <a:t>meat or eggs. </a:t>
            </a:r>
          </a:p>
          <a:p>
            <a:endParaRPr lang="en-US" sz="2800" dirty="0" smtClean="0"/>
          </a:p>
          <a:p>
            <a:r>
              <a:rPr lang="en-US" sz="2800" dirty="0" smtClean="0"/>
              <a:t>“Illegal drug residue” is any drug found above </a:t>
            </a:r>
            <a:r>
              <a:rPr lang="en-US" sz="2800" dirty="0"/>
              <a:t>the allowable </a:t>
            </a:r>
            <a:r>
              <a:rPr lang="en-US" sz="2800" dirty="0" smtClean="0"/>
              <a:t>range in an animal sent to slaughter.</a:t>
            </a:r>
            <a:endParaRPr lang="en-US" sz="2800" dirty="0">
              <a:solidFill>
                <a:srgbClr val="000000"/>
              </a:solidFill>
            </a:endParaRPr>
          </a:p>
        </p:txBody>
      </p:sp>
      <p:cxnSp>
        <p:nvCxnSpPr>
          <p:cNvPr id="12" name="Straight Connector 11"/>
          <p:cNvCxnSpPr/>
          <p:nvPr/>
        </p:nvCxnSpPr>
        <p:spPr>
          <a:xfrm>
            <a:off x="300449" y="1601438"/>
            <a:ext cx="107213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565" y="2420883"/>
            <a:ext cx="4392960" cy="2928640"/>
          </a:xfrm>
          <a:prstGeom prst="rect">
            <a:avLst/>
          </a:prstGeom>
        </p:spPr>
      </p:pic>
      <p:sp>
        <p:nvSpPr>
          <p:cNvPr id="7" name="Rectangle 6"/>
          <p:cNvSpPr/>
          <p:nvPr/>
        </p:nvSpPr>
        <p:spPr>
          <a:xfrm>
            <a:off x="7476565" y="2420858"/>
            <a:ext cx="4392960" cy="292864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661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59606" y="1589460"/>
            <a:ext cx="806412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65478" y="696509"/>
            <a:ext cx="8359958"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Reasons for antibiotic use:</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1328462" y="2357836"/>
            <a:ext cx="6492284" cy="2246769"/>
          </a:xfrm>
          <a:prstGeom prst="rect">
            <a:avLst/>
          </a:prstGeom>
          <a:noFill/>
        </p:spPr>
        <p:txBody>
          <a:bodyPr wrap="square" rtlCol="0">
            <a:spAutoFit/>
          </a:bodyPr>
          <a:lstStyle/>
          <a:p>
            <a:pPr>
              <a:buClr>
                <a:srgbClr val="F3B117"/>
              </a:buClr>
              <a:buSzPct val="115000"/>
            </a:pPr>
            <a:r>
              <a:rPr lang="en-US" sz="2800" dirty="0" smtClean="0"/>
              <a:t>Increased feed efficiency </a:t>
            </a:r>
          </a:p>
          <a:p>
            <a:pPr>
              <a:buClr>
                <a:srgbClr val="F3B117"/>
              </a:buClr>
              <a:buSzPct val="115000"/>
            </a:pPr>
            <a:r>
              <a:rPr lang="en-US" sz="2800" dirty="0" smtClean="0"/>
              <a:t>Increased growth promotion</a:t>
            </a:r>
          </a:p>
          <a:p>
            <a:pPr>
              <a:buClr>
                <a:srgbClr val="F3B117"/>
              </a:buClr>
              <a:buSzPct val="115000"/>
            </a:pPr>
            <a:r>
              <a:rPr lang="en-US" sz="2800" dirty="0" smtClean="0"/>
              <a:t>Treat and prevent disease</a:t>
            </a:r>
          </a:p>
          <a:p>
            <a:pPr>
              <a:buClr>
                <a:srgbClr val="F3B117"/>
              </a:buClr>
              <a:buSzPct val="115000"/>
            </a:pPr>
            <a:r>
              <a:rPr lang="en-US" sz="2800" dirty="0" smtClean="0"/>
              <a:t>Overcome parasitic infections</a:t>
            </a:r>
          </a:p>
          <a:p>
            <a:pPr>
              <a:buClr>
                <a:srgbClr val="F3B117"/>
              </a:buClr>
              <a:buSzPct val="115000"/>
            </a:pPr>
            <a:r>
              <a:rPr lang="en-US" sz="2800" dirty="0" smtClean="0"/>
              <a:t>Alleviate pain from an injured bird</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678" y="1989437"/>
            <a:ext cx="2597213" cy="3925049"/>
          </a:xfrm>
          <a:prstGeom prst="rect">
            <a:avLst/>
          </a:prstGeom>
        </p:spPr>
      </p:pic>
      <p:sp>
        <p:nvSpPr>
          <p:cNvPr id="11" name="Rectangle 10"/>
          <p:cNvSpPr/>
          <p:nvPr/>
        </p:nvSpPr>
        <p:spPr>
          <a:xfrm>
            <a:off x="9232677" y="1989438"/>
            <a:ext cx="2597213" cy="3925048"/>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14150" y="253644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14150" y="297143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14150" y="338303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14150" y="38162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14150" y="424352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12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43845" y="1602176"/>
            <a:ext cx="7351429"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38583" y="696509"/>
            <a:ext cx="8050676" cy="907941"/>
          </a:xfrm>
          <a:prstGeom prst="rect">
            <a:avLst/>
          </a:prstGeom>
          <a:noFill/>
        </p:spPr>
        <p:txBody>
          <a:bodyPr wrap="square" rtlCol="0">
            <a:spAutoFit/>
          </a:bodyPr>
          <a:lstStyle/>
          <a:p>
            <a:r>
              <a:rPr lang="en-US" sz="5300" smtClean="0">
                <a:solidFill>
                  <a:srgbClr val="173B7A"/>
                </a:solidFill>
                <a:latin typeface="Futura Medium" charset="0"/>
                <a:ea typeface="Futura Medium" charset="0"/>
                <a:cs typeface="Futura Medium" charset="0"/>
              </a:rPr>
              <a:t>Drug Residue Concerns</a:t>
            </a:r>
            <a:r>
              <a:rPr lang="en-US" sz="5300" dirty="0" smtClean="0">
                <a:solidFill>
                  <a:srgbClr val="173B7A"/>
                </a:solidFill>
                <a:latin typeface="Futura Medium" charset="0"/>
                <a:ea typeface="Futura Medium" charset="0"/>
                <a:cs typeface="Futura Medium" charset="0"/>
              </a:rPr>
              <a:t>:</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1114982" y="2157067"/>
            <a:ext cx="11246409" cy="4278094"/>
          </a:xfrm>
          <a:prstGeom prst="rect">
            <a:avLst/>
          </a:prstGeom>
          <a:noFill/>
        </p:spPr>
        <p:txBody>
          <a:bodyPr wrap="square" rtlCol="0">
            <a:spAutoFit/>
          </a:bodyPr>
          <a:lstStyle/>
          <a:p>
            <a:pPr>
              <a:buClr>
                <a:srgbClr val="F3B117"/>
              </a:buClr>
              <a:buSzPct val="130000"/>
            </a:pPr>
            <a:r>
              <a:rPr lang="en-US" sz="2800" dirty="0" smtClean="0"/>
              <a:t>Chickens particularly those in a non-commercial setting may inadvertently consume materials that contain drug products. </a:t>
            </a:r>
            <a:r>
              <a:rPr lang="en-US" sz="2800" i="1" dirty="0" smtClean="0"/>
              <a:t>(Example: chickens eating manure from an animal that has recently been treated with medication)</a:t>
            </a:r>
          </a:p>
          <a:p>
            <a:pPr>
              <a:buClr>
                <a:srgbClr val="F3B117"/>
              </a:buClr>
              <a:buSzPct val="130000"/>
            </a:pPr>
            <a:endParaRPr lang="en-US" sz="2800" dirty="0"/>
          </a:p>
          <a:p>
            <a:pPr>
              <a:buClr>
                <a:srgbClr val="F3B117"/>
              </a:buClr>
              <a:buSzPct val="130000"/>
            </a:pPr>
            <a:r>
              <a:rPr lang="en-US" sz="2800" dirty="0" smtClean="0"/>
              <a:t>Need to be aware of the potential contaminants.</a:t>
            </a:r>
          </a:p>
          <a:p>
            <a:pPr>
              <a:buClr>
                <a:srgbClr val="F3B117"/>
              </a:buClr>
              <a:buSzPct val="130000"/>
            </a:pPr>
            <a:endParaRPr lang="en-US" sz="2800" dirty="0"/>
          </a:p>
          <a:p>
            <a:pPr>
              <a:buClr>
                <a:srgbClr val="F3B117"/>
              </a:buClr>
              <a:buSzPct val="130000"/>
            </a:pPr>
            <a:r>
              <a:rPr lang="en-US" sz="2800" dirty="0" smtClean="0"/>
              <a:t>Chickens treated with drugs can be absorbed and distributed to various parts of the body.</a:t>
            </a:r>
          </a:p>
          <a:p>
            <a:pPr>
              <a:buClr>
                <a:srgbClr val="F3B117"/>
              </a:buClr>
              <a:buSzPct val="130000"/>
            </a:pPr>
            <a:endParaRPr lang="en-US" sz="2800" dirty="0"/>
          </a:p>
          <a:p>
            <a:pPr>
              <a:buClr>
                <a:srgbClr val="F3B117"/>
              </a:buClr>
              <a:buSzPct val="115000"/>
            </a:pPr>
            <a:endParaRPr lang="en-US" sz="2000" dirty="0"/>
          </a:p>
        </p:txBody>
      </p:sp>
      <p:sp>
        <p:nvSpPr>
          <p:cNvPr id="11" name="Rectangle 10"/>
          <p:cNvSpPr/>
          <p:nvPr/>
        </p:nvSpPr>
        <p:spPr>
          <a:xfrm>
            <a:off x="914117" y="231799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4117" y="401223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117" y="488022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7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58940" y="628445"/>
            <a:ext cx="1188720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Human Health Risk Issues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68045" y="2451989"/>
            <a:ext cx="10578309" cy="2964914"/>
          </a:xfrm>
          <a:prstGeom prst="rect">
            <a:avLst/>
          </a:prstGeom>
          <a:noFill/>
        </p:spPr>
        <p:txBody>
          <a:bodyPr wrap="square" rtlCol="0">
            <a:spAutoFit/>
          </a:bodyPr>
          <a:lstStyle/>
          <a:p>
            <a:r>
              <a:rPr lang="en-US" sz="2800" smtClean="0">
                <a:solidFill>
                  <a:srgbClr val="000000"/>
                </a:solidFill>
                <a:latin typeface="Calibri" charset="0"/>
                <a:ea typeface="Calibri" charset="0"/>
                <a:cs typeface="Calibri" charset="0"/>
              </a:rPr>
              <a:t>Any </a:t>
            </a:r>
            <a:r>
              <a:rPr lang="en-US" sz="2800" dirty="0" smtClean="0">
                <a:solidFill>
                  <a:srgbClr val="000000"/>
                </a:solidFill>
                <a:latin typeface="Calibri" charset="0"/>
                <a:ea typeface="Calibri" charset="0"/>
                <a:cs typeface="Calibri" charset="0"/>
              </a:rPr>
              <a:t>adulterated product may result in the following:</a:t>
            </a:r>
          </a:p>
          <a:p>
            <a:endParaRPr lang="en-US" sz="2800" dirty="0" smtClean="0">
              <a:solidFill>
                <a:srgbClr val="000000"/>
              </a:solidFill>
              <a:latin typeface="Calibri" charset="0"/>
              <a:ea typeface="Calibri" charset="0"/>
              <a:cs typeface="Calibri" charset="0"/>
            </a:endParaRPr>
          </a:p>
          <a:p>
            <a:pPr lvl="1"/>
            <a:r>
              <a:rPr lang="en-US" sz="2800" dirty="0" smtClean="0">
                <a:solidFill>
                  <a:srgbClr val="000000"/>
                </a:solidFill>
                <a:latin typeface="Calibri" charset="0"/>
                <a:ea typeface="Calibri" charset="0"/>
                <a:cs typeface="Calibri" charset="0"/>
              </a:rPr>
              <a:t>	Drug residue allergies </a:t>
            </a:r>
          </a:p>
          <a:p>
            <a:pPr lvl="1"/>
            <a:r>
              <a:rPr lang="en-US" sz="2800" dirty="0" smtClean="0">
                <a:solidFill>
                  <a:srgbClr val="000000"/>
                </a:solidFill>
                <a:latin typeface="Calibri" charset="0"/>
                <a:ea typeface="Calibri" charset="0"/>
                <a:cs typeface="Calibri" charset="0"/>
              </a:rPr>
              <a:t>	Development of antibiotic resistant bacteria</a:t>
            </a:r>
          </a:p>
          <a:p>
            <a:pPr lvl="1"/>
            <a:r>
              <a:rPr lang="en-US" sz="2800" dirty="0" smtClean="0">
                <a:solidFill>
                  <a:srgbClr val="000000"/>
                </a:solidFill>
                <a:latin typeface="Calibri" charset="0"/>
                <a:ea typeface="Calibri" charset="0"/>
                <a:cs typeface="Calibri" charset="0"/>
              </a:rPr>
              <a:t>	Potential for cancer, reproductive or developmental effects</a:t>
            </a:r>
          </a:p>
          <a:p>
            <a:pPr lvl="1"/>
            <a:r>
              <a:rPr lang="en-US" sz="2800" dirty="0" smtClean="0">
                <a:solidFill>
                  <a:srgbClr val="000000"/>
                </a:solidFill>
                <a:latin typeface="Calibri" charset="0"/>
                <a:ea typeface="Calibri" charset="0"/>
                <a:cs typeface="Calibri" charset="0"/>
              </a:rPr>
              <a:t>	Hormone-related risks</a:t>
            </a:r>
            <a:endParaRPr lang="en-US" sz="2800" dirty="0">
              <a:solidFill>
                <a:srgbClr val="000000"/>
              </a:solidFill>
              <a:latin typeface="Calibri" charset="0"/>
              <a:ea typeface="Calibri" charset="0"/>
              <a:cs typeface="Calibri" charset="0"/>
            </a:endParaRPr>
          </a:p>
          <a:p>
            <a:endParaRPr lang="en-US" sz="2800" b="1" baseline="30000" dirty="0">
              <a:solidFill>
                <a:srgbClr val="000000"/>
              </a:solidFill>
              <a:latin typeface="Calibri" charset="0"/>
              <a:ea typeface="Calibri" charset="0"/>
              <a:cs typeface="Calibri" charset="0"/>
            </a:endParaRPr>
          </a:p>
        </p:txBody>
      </p:sp>
      <p:cxnSp>
        <p:nvCxnSpPr>
          <p:cNvPr id="15" name="Straight Connector 14"/>
          <p:cNvCxnSpPr/>
          <p:nvPr/>
        </p:nvCxnSpPr>
        <p:spPr>
          <a:xfrm flipV="1">
            <a:off x="256026" y="1503180"/>
            <a:ext cx="784657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1263651" y="348027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63651" y="393444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63651" y="43491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63651" y="477454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27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3613"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68154" y="1680362"/>
            <a:ext cx="5011641"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68154" y="656220"/>
            <a:ext cx="7220607" cy="907941"/>
          </a:xfrm>
          <a:prstGeom prst="rect">
            <a:avLst/>
          </a:prstGeom>
          <a:noFill/>
        </p:spPr>
        <p:txBody>
          <a:bodyPr wrap="square" rtlCol="0">
            <a:spAutoFit/>
          </a:bodyPr>
          <a:lstStyle/>
          <a:p>
            <a:r>
              <a:rPr lang="en-US" sz="5300" dirty="0" smtClean="0">
                <a:solidFill>
                  <a:srgbClr val="173B7A"/>
                </a:solidFill>
                <a:latin typeface="Futura Medium" charset="0"/>
                <a:ea typeface="Futura Medium" charset="0"/>
                <a:cs typeface="Futura Medium" charset="0"/>
              </a:rPr>
              <a:t>Industry Action:</a:t>
            </a:r>
            <a:endParaRPr lang="en-US" sz="5300" dirty="0">
              <a:solidFill>
                <a:srgbClr val="173B7A"/>
              </a:solidFill>
              <a:latin typeface="Futura Medium" charset="0"/>
              <a:ea typeface="Futura Medium" charset="0"/>
              <a:cs typeface="Futura Medium" charset="0"/>
            </a:endParaRPr>
          </a:p>
        </p:txBody>
      </p:sp>
      <p:sp>
        <p:nvSpPr>
          <p:cNvPr id="10" name="TextBox 9"/>
          <p:cNvSpPr txBox="1"/>
          <p:nvPr/>
        </p:nvSpPr>
        <p:spPr>
          <a:xfrm>
            <a:off x="672352" y="1850211"/>
            <a:ext cx="11295530" cy="4729500"/>
          </a:xfrm>
          <a:prstGeom prst="rect">
            <a:avLst/>
          </a:prstGeom>
          <a:noFill/>
        </p:spPr>
        <p:txBody>
          <a:bodyPr wrap="square" rtlCol="0">
            <a:spAutoFit/>
          </a:bodyPr>
          <a:lstStyle/>
          <a:p>
            <a:pPr>
              <a:buClr>
                <a:srgbClr val="F3B117"/>
              </a:buClr>
              <a:buSzPct val="130000"/>
            </a:pPr>
            <a:r>
              <a:rPr lang="en-US" sz="2800" dirty="0" smtClean="0"/>
              <a:t>Programs and industry implementations:</a:t>
            </a:r>
          </a:p>
          <a:p>
            <a:pPr lvl="1">
              <a:buClr>
                <a:srgbClr val="F3B117"/>
              </a:buClr>
              <a:buSzPct val="130000"/>
            </a:pPr>
            <a:r>
              <a:rPr lang="en-US" sz="2800" dirty="0" smtClean="0"/>
              <a:t>Hazard Analysis Critical Control Points</a:t>
            </a:r>
          </a:p>
          <a:p>
            <a:pPr lvl="1">
              <a:buClr>
                <a:srgbClr val="F3B117"/>
              </a:buClr>
              <a:buSzPct val="130000"/>
            </a:pPr>
            <a:r>
              <a:rPr lang="en-US" sz="2800" dirty="0" smtClean="0"/>
              <a:t>USDA and FDA inspections (testing and monitoring), tolerance limits and withdrawal times are used to safeguard against potential risk to humans. </a:t>
            </a:r>
          </a:p>
          <a:p>
            <a:pPr lvl="1">
              <a:buClr>
                <a:srgbClr val="F3B117"/>
              </a:buClr>
              <a:buSzPct val="130000"/>
            </a:pPr>
            <a:r>
              <a:rPr lang="en-US" sz="2800" dirty="0" smtClean="0"/>
              <a:t>Veterinary Feed Directives</a:t>
            </a:r>
          </a:p>
          <a:p>
            <a:pPr lvl="1">
              <a:buClr>
                <a:srgbClr val="F3B117"/>
              </a:buClr>
              <a:buSzPct val="130000"/>
            </a:pPr>
            <a:endParaRPr lang="en-US" sz="2800" dirty="0"/>
          </a:p>
          <a:p>
            <a:pPr>
              <a:buClr>
                <a:srgbClr val="F3B117"/>
              </a:buClr>
              <a:buSzPct val="130000"/>
            </a:pPr>
            <a:r>
              <a:rPr lang="en-US" sz="2800" dirty="0" smtClean="0"/>
              <a:t>These </a:t>
            </a:r>
            <a:r>
              <a:rPr lang="en-US" sz="2800" dirty="0"/>
              <a:t>safe concentrations are determined in scientific studies designed to determine how much drug a human can be exposed to over the duration of his/her lifetime without any adverse </a:t>
            </a:r>
            <a:r>
              <a:rPr lang="en-US" sz="2800" dirty="0" smtClean="0"/>
              <a:t>effects.</a:t>
            </a:r>
            <a:endParaRPr lang="en-US" sz="2800" baseline="30000" dirty="0"/>
          </a:p>
          <a:p>
            <a:endParaRPr lang="en-US" sz="2000" b="1" dirty="0" smtClean="0">
              <a:solidFill>
                <a:srgbClr val="F3B117"/>
              </a:solidFill>
            </a:endParaRPr>
          </a:p>
          <a:p>
            <a:endParaRPr lang="en-US" sz="2400" baseline="30000" dirty="0"/>
          </a:p>
          <a:p>
            <a:endParaRPr lang="en-US" sz="2000" baseline="30000" dirty="0"/>
          </a:p>
        </p:txBody>
      </p:sp>
      <p:sp>
        <p:nvSpPr>
          <p:cNvPr id="3" name="TextBox 2"/>
          <p:cNvSpPr txBox="1"/>
          <p:nvPr/>
        </p:nvSpPr>
        <p:spPr>
          <a:xfrm>
            <a:off x="0" y="5837526"/>
            <a:ext cx="12192000" cy="646331"/>
          </a:xfrm>
          <a:prstGeom prst="rect">
            <a:avLst/>
          </a:prstGeom>
          <a:noFill/>
        </p:spPr>
        <p:txBody>
          <a:bodyPr wrap="square" rtlCol="0">
            <a:spAutoFit/>
          </a:bodyPr>
          <a:lstStyle/>
          <a:p>
            <a:pPr>
              <a:buClr>
                <a:srgbClr val="F3B117"/>
              </a:buClr>
              <a:buSzPct val="130000"/>
            </a:pPr>
            <a:r>
              <a:rPr lang="en-US" b="1" dirty="0" smtClean="0">
                <a:solidFill>
                  <a:srgbClr val="F3B117"/>
                </a:solidFill>
              </a:rPr>
              <a:t>Note: Chickens </a:t>
            </a:r>
            <a:r>
              <a:rPr lang="en-US" b="1" dirty="0">
                <a:solidFill>
                  <a:srgbClr val="F3B117"/>
                </a:solidFill>
              </a:rPr>
              <a:t>producing eggs for human consumption are considered food animals regardless of the type of operation.</a:t>
            </a:r>
          </a:p>
          <a:p>
            <a:endParaRPr lang="en-US" dirty="0"/>
          </a:p>
        </p:txBody>
      </p:sp>
      <p:sp>
        <p:nvSpPr>
          <p:cNvPr id="11" name="Rectangle 10"/>
          <p:cNvSpPr/>
          <p:nvPr/>
        </p:nvSpPr>
        <p:spPr>
          <a:xfrm>
            <a:off x="943624" y="370534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3624" y="283988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3624" y="242754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1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TotalTime>
  <Words>1838</Words>
  <Application>Microsoft Macintosh PowerPoint</Application>
  <PresentationFormat>Widescreen</PresentationFormat>
  <Paragraphs>175</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 Light</vt:lpstr>
      <vt:lpstr>Futura Medium</vt:lpstr>
      <vt:lpstr>Minion Pro</vt:lpstr>
      <vt:lpstr>Arial</vt:lpstr>
      <vt:lpstr>Calibri</vt:lpstr>
      <vt:lpstr>Office Theme</vt:lpstr>
      <vt:lpstr>Drug Residue Avoidance in Poultry</vt:lpstr>
      <vt:lpstr>Poultry Industry</vt:lpstr>
      <vt:lpstr>PowerPoint Presentation</vt:lpstr>
      <vt:lpstr>PowerPoint Presentation</vt:lpstr>
      <vt:lpstr>Drug Residue vs. Illegal Drug Residue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consequences of  Illegal Drug Residue?</vt:lpstr>
      <vt:lpstr>PowerPoint Presentation</vt:lpstr>
      <vt:lpstr>Prevention Practice Tips</vt:lpstr>
      <vt:lpstr>Prevention Practice Tips</vt:lpstr>
      <vt:lpstr>Prevention Practice Tips</vt:lpstr>
      <vt:lpstr>Veterinary-Client-Patient Relationship</vt:lpstr>
      <vt:lpstr>Record Keeping</vt:lpstr>
      <vt:lpstr>Avoid Extra-Label Drug Use</vt:lpstr>
      <vt:lpstr>Injection Technique</vt:lpstr>
      <vt:lpstr>What is a Veterinary Feed Directive (VFD)? And What is their part in drug residue avoidance?</vt:lpstr>
      <vt:lpstr>What is a VFD?</vt:lpstr>
      <vt:lpstr>How are VFDs related to drug residue?</vt:lpstr>
      <vt:lpstr>Summary</vt:lpstr>
      <vt:lpstr>Contact Us</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Residue Prevention in Beef Cattle</dc:title>
  <dc:creator>Alyssa Toillion</dc:creator>
  <cp:lastModifiedBy>Alyssa Toillion</cp:lastModifiedBy>
  <cp:revision>93</cp:revision>
  <cp:lastPrinted>2017-08-09T14:09:10Z</cp:lastPrinted>
  <dcterms:created xsi:type="dcterms:W3CDTF">2016-08-22T20:18:46Z</dcterms:created>
  <dcterms:modified xsi:type="dcterms:W3CDTF">2017-08-09T17:32:32Z</dcterms:modified>
</cp:coreProperties>
</file>