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73" r:id="rId3"/>
    <p:sldId id="257" r:id="rId4"/>
    <p:sldId id="258" r:id="rId5"/>
    <p:sldId id="277" r:id="rId6"/>
    <p:sldId id="263" r:id="rId7"/>
    <p:sldId id="264" r:id="rId8"/>
    <p:sldId id="260" r:id="rId9"/>
    <p:sldId id="274" r:id="rId10"/>
    <p:sldId id="261" r:id="rId11"/>
    <p:sldId id="262" r:id="rId12"/>
    <p:sldId id="265" r:id="rId13"/>
    <p:sldId id="266" r:id="rId14"/>
    <p:sldId id="275" r:id="rId15"/>
    <p:sldId id="268" r:id="rId16"/>
    <p:sldId id="276" r:id="rId17"/>
    <p:sldId id="270" r:id="rId18"/>
    <p:sldId id="271"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B1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33" autoAdjust="0"/>
    <p:restoredTop sz="85335"/>
  </p:normalViewPr>
  <p:slideViewPr>
    <p:cSldViewPr snapToGrid="0">
      <p:cViewPr varScale="1">
        <p:scale>
          <a:sx n="105" d="100"/>
          <a:sy n="105" d="100"/>
        </p:scale>
        <p:origin x="68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1B3C32-7A58-7D4E-BDD9-B72A36F135BF}" type="datetimeFigureOut">
              <a:rPr lang="en-US" smtClean="0"/>
              <a:t>8/9/17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7D7010-531A-0049-9458-70E07EE9B72A}" type="slidenum">
              <a:rPr lang="en-US" smtClean="0"/>
              <a:t>‹#›</a:t>
            </a:fld>
            <a:endParaRPr lang="en-US"/>
          </a:p>
        </p:txBody>
      </p:sp>
    </p:spTree>
    <p:extLst>
      <p:ext uri="{BB962C8B-B14F-4D97-AF65-F5344CB8AC3E}">
        <p14:creationId xmlns:p14="http://schemas.microsoft.com/office/powerpoint/2010/main" val="70352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F11C0A-2F55-5741-9AA1-ABE9C0A7DA29}" type="datetimeFigureOut">
              <a:rPr lang="en-US" smtClean="0"/>
              <a:t>8/9/17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AA64B-97EC-2E43-9E5A-160AC57CA881}" type="slidenum">
              <a:rPr lang="en-US" smtClean="0"/>
              <a:t>‹#›</a:t>
            </a:fld>
            <a:endParaRPr lang="en-US"/>
          </a:p>
        </p:txBody>
      </p:sp>
    </p:spTree>
    <p:extLst>
      <p:ext uri="{BB962C8B-B14F-4D97-AF65-F5344CB8AC3E}">
        <p14:creationId xmlns:p14="http://schemas.microsoft.com/office/powerpoint/2010/main" val="1944192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The dairy industry is committed to producing safe and wholesome products to fulfill the world’s expanding appetite for high-quality milk and dairy products.</a:t>
            </a:r>
          </a:p>
          <a:p>
            <a:r>
              <a:rPr lang="en-US" sz="1200" baseline="0" dirty="0" smtClean="0"/>
              <a:t>It is through continuous evaluation of quality management practices and disease prevention protocols that producers keep animals healthy and comfortable.</a:t>
            </a:r>
          </a:p>
          <a:p>
            <a:r>
              <a:rPr lang="en-US" sz="1200" baseline="0" dirty="0" smtClean="0"/>
              <a:t>Dairy producers make the judicious use of antibiotics a top priority. Many precautions are taken so that sick animals requiring treatment do not have contaminated milk or meat enter the food supply chain.</a:t>
            </a:r>
            <a:endParaRPr lang="en-US" sz="1200" baseline="0" dirty="0" smtClean="0">
              <a:solidFill>
                <a:srgbClr val="000000"/>
              </a:solidFill>
              <a:ea typeface="Calibri" charset="0"/>
              <a:cs typeface="Calibri" charset="0"/>
            </a:endParaRPr>
          </a:p>
          <a:p>
            <a:endParaRPr lang="en-US" dirty="0"/>
          </a:p>
        </p:txBody>
      </p:sp>
      <p:sp>
        <p:nvSpPr>
          <p:cNvPr id="4" name="Slide Number Placeholder 3"/>
          <p:cNvSpPr>
            <a:spLocks noGrp="1"/>
          </p:cNvSpPr>
          <p:nvPr>
            <p:ph type="sldNum" sz="quarter" idx="10"/>
          </p:nvPr>
        </p:nvSpPr>
        <p:spPr/>
        <p:txBody>
          <a:bodyPr/>
          <a:lstStyle/>
          <a:p>
            <a:fld id="{0ECAA64B-97EC-2E43-9E5A-160AC57CA881}" type="slidenum">
              <a:rPr lang="en-US" smtClean="0"/>
              <a:t>2</a:t>
            </a:fld>
            <a:endParaRPr lang="en-US"/>
          </a:p>
        </p:txBody>
      </p:sp>
    </p:spTree>
    <p:extLst>
      <p:ext uri="{BB962C8B-B14F-4D97-AF65-F5344CB8AC3E}">
        <p14:creationId xmlns:p14="http://schemas.microsoft.com/office/powerpoint/2010/main" val="215931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Withdrawal time is the amount</a:t>
            </a:r>
            <a:r>
              <a:rPr lang="en-US" baseline="0" dirty="0" smtClean="0"/>
              <a:t> of time required for a drug or chemical concentration to fall below the Tolerance Level established in a specific target animal tissue. It is determined experimentally and dependent upon drug, dose, formulation, route of administration, species, target issue and disease/management factors. The time required for drug concentrations in all food animal tissues or products are below tolerance. Considerations include aesthetic considerations, risks perceived by the public, sensitive populations and issues, international relations and trade barriers</a:t>
            </a:r>
          </a:p>
          <a:p>
            <a:endParaRPr lang="en-US" baseline="0" dirty="0" smtClean="0"/>
          </a:p>
          <a:p>
            <a:r>
              <a:rPr lang="en-US" baseline="0" dirty="0" smtClean="0"/>
              <a:t>Extra-label drug use is a higher dose than the label, a different route or species than the label or a different disease that is being treated than indicated on the label.</a:t>
            </a:r>
            <a:endParaRPr lang="en-US" dirty="0" smtClean="0"/>
          </a:p>
          <a:p>
            <a:endParaRPr lang="en-US" dirty="0"/>
          </a:p>
        </p:txBody>
      </p:sp>
      <p:sp>
        <p:nvSpPr>
          <p:cNvPr id="4" name="Slide Number Placeholder 3"/>
          <p:cNvSpPr>
            <a:spLocks noGrp="1"/>
          </p:cNvSpPr>
          <p:nvPr>
            <p:ph type="sldNum" sz="quarter" idx="10"/>
          </p:nvPr>
        </p:nvSpPr>
        <p:spPr/>
        <p:txBody>
          <a:bodyPr/>
          <a:lstStyle/>
          <a:p>
            <a:fld id="{0ECAA64B-97EC-2E43-9E5A-160AC57CA881}" type="slidenum">
              <a:rPr lang="en-US" smtClean="0"/>
              <a:t>13</a:t>
            </a:fld>
            <a:endParaRPr lang="en-US"/>
          </a:p>
        </p:txBody>
      </p:sp>
    </p:spTree>
    <p:extLst>
      <p:ext uri="{BB962C8B-B14F-4D97-AF65-F5344CB8AC3E}">
        <p14:creationId xmlns:p14="http://schemas.microsoft.com/office/powerpoint/2010/main" val="98465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Codex </a:t>
            </a:r>
            <a:r>
              <a:rPr lang="en-US" dirty="0" err="1" smtClean="0"/>
              <a:t>Alimentarius</a:t>
            </a:r>
            <a:r>
              <a:rPr lang="en-US" dirty="0" smtClean="0"/>
              <a:t> Commission Procedural Manual, Fourteenth Edition (2004), Animal</a:t>
            </a:r>
            <a:r>
              <a:rPr lang="en-US" baseline="0" dirty="0" smtClean="0"/>
              <a:t> Drug Residues are defined as:</a:t>
            </a:r>
          </a:p>
          <a:p>
            <a:r>
              <a:rPr lang="en-US" i="1" smtClean="0"/>
              <a:t>“Residues of veterinary drugs include the parent compounds and/or their metabolites in any edible portion of the animal product, and include residues of associated impurities of the veterinary drug concerned.”</a:t>
            </a:r>
          </a:p>
          <a:p>
            <a:endParaRPr lang="en-US"/>
          </a:p>
        </p:txBody>
      </p:sp>
      <p:sp>
        <p:nvSpPr>
          <p:cNvPr id="4" name="Slide Number Placeholder 3"/>
          <p:cNvSpPr>
            <a:spLocks noGrp="1"/>
          </p:cNvSpPr>
          <p:nvPr>
            <p:ph type="sldNum" sz="quarter" idx="10"/>
          </p:nvPr>
        </p:nvSpPr>
        <p:spPr/>
        <p:txBody>
          <a:bodyPr/>
          <a:lstStyle/>
          <a:p>
            <a:fld id="{0ECAA64B-97EC-2E43-9E5A-160AC57CA881}" type="slidenum">
              <a:rPr lang="en-US" smtClean="0"/>
              <a:t>3</a:t>
            </a:fld>
            <a:endParaRPr lang="en-US"/>
          </a:p>
        </p:txBody>
      </p:sp>
    </p:spTree>
    <p:extLst>
      <p:ext uri="{BB962C8B-B14F-4D97-AF65-F5344CB8AC3E}">
        <p14:creationId xmlns:p14="http://schemas.microsoft.com/office/powerpoint/2010/main" val="2142682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AA64B-97EC-2E43-9E5A-160AC57CA881}" type="slidenum">
              <a:rPr lang="en-US" smtClean="0"/>
              <a:t>4</a:t>
            </a:fld>
            <a:endParaRPr lang="en-US"/>
          </a:p>
        </p:txBody>
      </p:sp>
    </p:spTree>
    <p:extLst>
      <p:ext uri="{BB962C8B-B14F-4D97-AF65-F5344CB8AC3E}">
        <p14:creationId xmlns:p14="http://schemas.microsoft.com/office/powerpoint/2010/main" val="1691569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major issue of drug use in food animals as well as over-use</a:t>
            </a:r>
            <a:r>
              <a:rPr lang="en-US" baseline="0" dirty="0" smtClean="0"/>
              <a:t> of antibiotics in humans is antibiotic-resistant bacteria isolated from meat or milk.</a:t>
            </a:r>
          </a:p>
          <a:p>
            <a:r>
              <a:rPr lang="en-US" baseline="0" dirty="0" smtClean="0"/>
              <a:t>A general hypothesis is that the greater amount of a drug used, the more likely bacteria would develop resistance to it.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Minion Pro" panose="02040503050306020203" pitchFamily="18" charset="0"/>
              </a:rPr>
              <a:t>In the dairy industry, milk residue is an obstacle that is often faced. Contaminated milk is a major concern for human health. </a:t>
            </a:r>
            <a:endParaRPr lang="en-US" dirty="0" smtClean="0"/>
          </a:p>
          <a:p>
            <a:endParaRPr lang="en-US" dirty="0"/>
          </a:p>
        </p:txBody>
      </p:sp>
      <p:sp>
        <p:nvSpPr>
          <p:cNvPr id="4" name="Slide Number Placeholder 3"/>
          <p:cNvSpPr>
            <a:spLocks noGrp="1"/>
          </p:cNvSpPr>
          <p:nvPr>
            <p:ph type="sldNum" sz="quarter" idx="10"/>
          </p:nvPr>
        </p:nvSpPr>
        <p:spPr/>
        <p:txBody>
          <a:bodyPr/>
          <a:lstStyle/>
          <a:p>
            <a:fld id="{6180E931-7C22-B040-A259-12632A533D00}" type="slidenum">
              <a:rPr lang="en-US" smtClean="0"/>
              <a:t>5</a:t>
            </a:fld>
            <a:endParaRPr lang="en-US"/>
          </a:p>
        </p:txBody>
      </p:sp>
    </p:spTree>
    <p:extLst>
      <p:ext uri="{BB962C8B-B14F-4D97-AF65-F5344CB8AC3E}">
        <p14:creationId xmlns:p14="http://schemas.microsoft.com/office/powerpoint/2010/main" val="79229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solidFill>
                  <a:srgbClr val="000000"/>
                </a:solidFill>
                <a:latin typeface="Minion Pro" panose="02040503050306020203" pitchFamily="18" charset="0"/>
              </a:rPr>
              <a:t>Additional screening of other drug residues is performed through a random sampling program. Samples: bulk milk pick-up tanker, pasteurized fluid milk and milk products, producer</a:t>
            </a:r>
          </a:p>
          <a:p>
            <a:endParaRPr lang="en-US" sz="1200" baseline="0" dirty="0" smtClean="0">
              <a:solidFill>
                <a:srgbClr val="000000"/>
              </a:solidFill>
              <a:latin typeface="Minion Pro" panose="02040503050306020203" pitchFamily="18" charset="0"/>
            </a:endParaRPr>
          </a:p>
          <a:p>
            <a:r>
              <a:rPr lang="en-US" baseline="0" dirty="0" smtClean="0"/>
              <a:t>Target tissues tested (milk, kidneys often tested at slaughter)</a:t>
            </a:r>
          </a:p>
          <a:p>
            <a:r>
              <a:rPr lang="en-US" baseline="0" dirty="0" smtClean="0"/>
              <a:t>STOP (swab test on premises)</a:t>
            </a:r>
          </a:p>
          <a:p>
            <a:r>
              <a:rPr lang="en-US" baseline="0" dirty="0" smtClean="0"/>
              <a:t>FAST (fast antimicrobial screen test)</a:t>
            </a:r>
          </a:p>
          <a:p>
            <a:r>
              <a:rPr lang="en-US" baseline="0" dirty="0" smtClean="0"/>
              <a:t>SOS (sulfa-on-site)</a:t>
            </a:r>
          </a:p>
          <a:p>
            <a:r>
              <a:rPr lang="en-US" baseline="0" dirty="0" smtClean="0"/>
              <a:t>CHARM II; SNAP (milk residues)</a:t>
            </a:r>
          </a:p>
          <a:p>
            <a:r>
              <a:rPr lang="en-US" baseline="0" dirty="0" smtClean="0"/>
              <a:t>Lab tests (HPLC/GC/Mass Spectrometry)</a:t>
            </a:r>
          </a:p>
          <a:p>
            <a:endParaRPr lang="en-US" baseline="0" dirty="0"/>
          </a:p>
        </p:txBody>
      </p:sp>
      <p:sp>
        <p:nvSpPr>
          <p:cNvPr id="4" name="Slide Number Placeholder 3"/>
          <p:cNvSpPr>
            <a:spLocks noGrp="1"/>
          </p:cNvSpPr>
          <p:nvPr>
            <p:ph type="sldNum" sz="quarter" idx="10"/>
          </p:nvPr>
        </p:nvSpPr>
        <p:spPr/>
        <p:txBody>
          <a:bodyPr/>
          <a:lstStyle/>
          <a:p>
            <a:fld id="{0ECAA64B-97EC-2E43-9E5A-160AC57CA881}" type="slidenum">
              <a:rPr lang="en-US" smtClean="0"/>
              <a:t>6</a:t>
            </a:fld>
            <a:endParaRPr lang="en-US"/>
          </a:p>
        </p:txBody>
      </p:sp>
    </p:spTree>
    <p:extLst>
      <p:ext uri="{BB962C8B-B14F-4D97-AF65-F5344CB8AC3E}">
        <p14:creationId xmlns:p14="http://schemas.microsoft.com/office/powerpoint/2010/main" val="1040132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Iowa</a:t>
            </a:r>
            <a:r>
              <a:rPr lang="en-US" baseline="0" dirty="0" smtClean="0"/>
              <a:t> 2016 Residue Manual Dairy Farm Program</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Through increased education and industry advancements </a:t>
            </a:r>
            <a:r>
              <a:rPr lang="is-IS" sz="1200" kern="12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is graph signifies a dramatic decrease from an already low-level of occurrence</a:t>
            </a:r>
            <a:r>
              <a:rPr lang="en-US" sz="1200" kern="1200" baseline="0" dirty="0" smtClean="0">
                <a:solidFill>
                  <a:schemeClr val="tx1"/>
                </a:solidFill>
                <a:effectLst/>
                <a:latin typeface="+mn-lt"/>
                <a:ea typeface="+mn-ea"/>
                <a:cs typeface="+mn-cs"/>
              </a:rPr>
              <a:t> of positive test for drug residues in bulk milk tankers.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ECAA64B-97EC-2E43-9E5A-160AC57CA881}" type="slidenum">
              <a:rPr lang="en-US" smtClean="0"/>
              <a:t>7</a:t>
            </a:fld>
            <a:endParaRPr lang="en-US"/>
          </a:p>
        </p:txBody>
      </p:sp>
    </p:spTree>
    <p:extLst>
      <p:ext uri="{BB962C8B-B14F-4D97-AF65-F5344CB8AC3E}">
        <p14:creationId xmlns:p14="http://schemas.microsoft.com/office/powerpoint/2010/main" val="1063335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United States Department of Agriculture (USDA) Food Safety Inspection Service (FSIS) conducts tests for chemicals—including antibiotics and various other drugs, pesticides and environmental chemicals— in meat, poultry, and egg products destined for human consumption. </a:t>
            </a:r>
            <a:endParaRPr lang="en-US" dirty="0" smtClean="0"/>
          </a:p>
          <a:p>
            <a:endParaRPr lang="en-US" dirty="0"/>
          </a:p>
        </p:txBody>
      </p:sp>
      <p:sp>
        <p:nvSpPr>
          <p:cNvPr id="4" name="Slide Number Placeholder 3"/>
          <p:cNvSpPr>
            <a:spLocks noGrp="1"/>
          </p:cNvSpPr>
          <p:nvPr>
            <p:ph type="sldNum" sz="quarter" idx="10"/>
          </p:nvPr>
        </p:nvSpPr>
        <p:spPr/>
        <p:txBody>
          <a:bodyPr/>
          <a:lstStyle/>
          <a:p>
            <a:fld id="{0ECAA64B-97EC-2E43-9E5A-160AC57CA881}" type="slidenum">
              <a:rPr lang="en-US" smtClean="0"/>
              <a:t>8</a:t>
            </a:fld>
            <a:endParaRPr lang="en-US"/>
          </a:p>
        </p:txBody>
      </p:sp>
    </p:spTree>
    <p:extLst>
      <p:ext uri="{BB962C8B-B14F-4D97-AF65-F5344CB8AC3E}">
        <p14:creationId xmlns:p14="http://schemas.microsoft.com/office/powerpoint/2010/main" val="1289505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Iowa</a:t>
            </a:r>
            <a:r>
              <a:rPr lang="en-US" baseline="0" dirty="0" smtClean="0"/>
              <a:t> 2016 Residue Manual Dairy Farm Program</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ECAA64B-97EC-2E43-9E5A-160AC57CA881}" type="slidenum">
              <a:rPr lang="en-US" smtClean="0"/>
              <a:t>9</a:t>
            </a:fld>
            <a:endParaRPr lang="en-US"/>
          </a:p>
        </p:txBody>
      </p:sp>
    </p:spTree>
    <p:extLst>
      <p:ext uri="{BB962C8B-B14F-4D97-AF65-F5344CB8AC3E}">
        <p14:creationId xmlns:p14="http://schemas.microsoft.com/office/powerpoint/2010/main" val="94163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Should your operation get cited for a residue violation and you believe it’s a case of mistaken identity, good records are your best evidence that the animal in question does not belong to you. </a:t>
            </a:r>
          </a:p>
          <a:p>
            <a:endParaRPr lang="en-US" dirty="0"/>
          </a:p>
        </p:txBody>
      </p:sp>
      <p:sp>
        <p:nvSpPr>
          <p:cNvPr id="4" name="Slide Number Placeholder 3"/>
          <p:cNvSpPr>
            <a:spLocks noGrp="1"/>
          </p:cNvSpPr>
          <p:nvPr>
            <p:ph type="sldNum" sz="quarter" idx="10"/>
          </p:nvPr>
        </p:nvSpPr>
        <p:spPr/>
        <p:txBody>
          <a:bodyPr/>
          <a:lstStyle/>
          <a:p>
            <a:fld id="{0ECAA64B-97EC-2E43-9E5A-160AC57CA881}" type="slidenum">
              <a:rPr lang="en-US" smtClean="0"/>
              <a:t>12</a:t>
            </a:fld>
            <a:endParaRPr lang="en-US"/>
          </a:p>
        </p:txBody>
      </p:sp>
    </p:spTree>
    <p:extLst>
      <p:ext uri="{BB962C8B-B14F-4D97-AF65-F5344CB8AC3E}">
        <p14:creationId xmlns:p14="http://schemas.microsoft.com/office/powerpoint/2010/main" val="1119990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3D1BF8-9DB6-4730-8123-7C26159A61BE}" type="datetimeFigureOut">
              <a:rPr lang="en-US" smtClean="0"/>
              <a:t>8/9/17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CAA26-6305-4C84-BA70-E7DCA1658AC4}" type="slidenum">
              <a:rPr lang="en-US" smtClean="0"/>
              <a:t>‹#›</a:t>
            </a:fld>
            <a:endParaRPr lang="en-US" dirty="0"/>
          </a:p>
        </p:txBody>
      </p:sp>
    </p:spTree>
    <p:extLst>
      <p:ext uri="{BB962C8B-B14F-4D97-AF65-F5344CB8AC3E}">
        <p14:creationId xmlns:p14="http://schemas.microsoft.com/office/powerpoint/2010/main" val="139123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D1BF8-9DB6-4730-8123-7C26159A61BE}" type="datetimeFigureOut">
              <a:rPr lang="en-US" smtClean="0"/>
              <a:t>8/9/17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CAA26-6305-4C84-BA70-E7DCA1658AC4}" type="slidenum">
              <a:rPr lang="en-US" smtClean="0"/>
              <a:t>‹#›</a:t>
            </a:fld>
            <a:endParaRPr lang="en-US" dirty="0"/>
          </a:p>
        </p:txBody>
      </p:sp>
    </p:spTree>
    <p:extLst>
      <p:ext uri="{BB962C8B-B14F-4D97-AF65-F5344CB8AC3E}">
        <p14:creationId xmlns:p14="http://schemas.microsoft.com/office/powerpoint/2010/main" val="91726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D1BF8-9DB6-4730-8123-7C26159A61BE}" type="datetimeFigureOut">
              <a:rPr lang="en-US" smtClean="0"/>
              <a:t>8/9/17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CAA26-6305-4C84-BA70-E7DCA1658AC4}" type="slidenum">
              <a:rPr lang="en-US" smtClean="0"/>
              <a:t>‹#›</a:t>
            </a:fld>
            <a:endParaRPr lang="en-US" dirty="0"/>
          </a:p>
        </p:txBody>
      </p:sp>
    </p:spTree>
    <p:extLst>
      <p:ext uri="{BB962C8B-B14F-4D97-AF65-F5344CB8AC3E}">
        <p14:creationId xmlns:p14="http://schemas.microsoft.com/office/powerpoint/2010/main" val="3047591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D1BF8-9DB6-4730-8123-7C26159A61BE}" type="datetimeFigureOut">
              <a:rPr lang="en-US" smtClean="0"/>
              <a:t>8/9/17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CAA26-6305-4C84-BA70-E7DCA1658AC4}" type="slidenum">
              <a:rPr lang="en-US" smtClean="0"/>
              <a:t>‹#›</a:t>
            </a:fld>
            <a:endParaRPr lang="en-US" dirty="0"/>
          </a:p>
        </p:txBody>
      </p:sp>
    </p:spTree>
    <p:extLst>
      <p:ext uri="{BB962C8B-B14F-4D97-AF65-F5344CB8AC3E}">
        <p14:creationId xmlns:p14="http://schemas.microsoft.com/office/powerpoint/2010/main" val="2437035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3D1BF8-9DB6-4730-8123-7C26159A61BE}" type="datetimeFigureOut">
              <a:rPr lang="en-US" smtClean="0"/>
              <a:t>8/9/17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CAA26-6305-4C84-BA70-E7DCA1658AC4}" type="slidenum">
              <a:rPr lang="en-US" smtClean="0"/>
              <a:t>‹#›</a:t>
            </a:fld>
            <a:endParaRPr lang="en-US" dirty="0"/>
          </a:p>
        </p:txBody>
      </p:sp>
    </p:spTree>
    <p:extLst>
      <p:ext uri="{BB962C8B-B14F-4D97-AF65-F5344CB8AC3E}">
        <p14:creationId xmlns:p14="http://schemas.microsoft.com/office/powerpoint/2010/main" val="163687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3D1BF8-9DB6-4730-8123-7C26159A61BE}" type="datetimeFigureOut">
              <a:rPr lang="en-US" smtClean="0"/>
              <a:t>8/9/17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CAA26-6305-4C84-BA70-E7DCA1658AC4}" type="slidenum">
              <a:rPr lang="en-US" smtClean="0"/>
              <a:t>‹#›</a:t>
            </a:fld>
            <a:endParaRPr lang="en-US" dirty="0"/>
          </a:p>
        </p:txBody>
      </p:sp>
    </p:spTree>
    <p:extLst>
      <p:ext uri="{BB962C8B-B14F-4D97-AF65-F5344CB8AC3E}">
        <p14:creationId xmlns:p14="http://schemas.microsoft.com/office/powerpoint/2010/main" val="2950377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3D1BF8-9DB6-4730-8123-7C26159A61BE}" type="datetimeFigureOut">
              <a:rPr lang="en-US" smtClean="0"/>
              <a:t>8/9/17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CAA26-6305-4C84-BA70-E7DCA1658AC4}" type="slidenum">
              <a:rPr lang="en-US" smtClean="0"/>
              <a:t>‹#›</a:t>
            </a:fld>
            <a:endParaRPr lang="en-US" dirty="0"/>
          </a:p>
        </p:txBody>
      </p:sp>
    </p:spTree>
    <p:extLst>
      <p:ext uri="{BB962C8B-B14F-4D97-AF65-F5344CB8AC3E}">
        <p14:creationId xmlns:p14="http://schemas.microsoft.com/office/powerpoint/2010/main" val="2803621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3D1BF8-9DB6-4730-8123-7C26159A61BE}" type="datetimeFigureOut">
              <a:rPr lang="en-US" smtClean="0"/>
              <a:t>8/9/17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CAA26-6305-4C84-BA70-E7DCA1658AC4}" type="slidenum">
              <a:rPr lang="en-US" smtClean="0"/>
              <a:t>‹#›</a:t>
            </a:fld>
            <a:endParaRPr lang="en-US" dirty="0"/>
          </a:p>
        </p:txBody>
      </p:sp>
    </p:spTree>
    <p:extLst>
      <p:ext uri="{BB962C8B-B14F-4D97-AF65-F5344CB8AC3E}">
        <p14:creationId xmlns:p14="http://schemas.microsoft.com/office/powerpoint/2010/main" val="115818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D1BF8-9DB6-4730-8123-7C26159A61BE}" type="datetimeFigureOut">
              <a:rPr lang="en-US" smtClean="0"/>
              <a:t>8/9/17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CAA26-6305-4C84-BA70-E7DCA1658AC4}" type="slidenum">
              <a:rPr lang="en-US" smtClean="0"/>
              <a:t>‹#›</a:t>
            </a:fld>
            <a:endParaRPr lang="en-US" dirty="0"/>
          </a:p>
        </p:txBody>
      </p:sp>
    </p:spTree>
    <p:extLst>
      <p:ext uri="{BB962C8B-B14F-4D97-AF65-F5344CB8AC3E}">
        <p14:creationId xmlns:p14="http://schemas.microsoft.com/office/powerpoint/2010/main" val="1010150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D1BF8-9DB6-4730-8123-7C26159A61BE}" type="datetimeFigureOut">
              <a:rPr lang="en-US" smtClean="0"/>
              <a:t>8/9/17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CAA26-6305-4C84-BA70-E7DCA1658AC4}" type="slidenum">
              <a:rPr lang="en-US" smtClean="0"/>
              <a:t>‹#›</a:t>
            </a:fld>
            <a:endParaRPr lang="en-US" dirty="0"/>
          </a:p>
        </p:txBody>
      </p:sp>
    </p:spTree>
    <p:extLst>
      <p:ext uri="{BB962C8B-B14F-4D97-AF65-F5344CB8AC3E}">
        <p14:creationId xmlns:p14="http://schemas.microsoft.com/office/powerpoint/2010/main" val="14611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D1BF8-9DB6-4730-8123-7C26159A61BE}" type="datetimeFigureOut">
              <a:rPr lang="en-US" smtClean="0"/>
              <a:t>8/9/17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CAA26-6305-4C84-BA70-E7DCA1658AC4}" type="slidenum">
              <a:rPr lang="en-US" smtClean="0"/>
              <a:t>‹#›</a:t>
            </a:fld>
            <a:endParaRPr lang="en-US" dirty="0"/>
          </a:p>
        </p:txBody>
      </p:sp>
    </p:spTree>
    <p:extLst>
      <p:ext uri="{BB962C8B-B14F-4D97-AF65-F5344CB8AC3E}">
        <p14:creationId xmlns:p14="http://schemas.microsoft.com/office/powerpoint/2010/main" val="14418257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D1BF8-9DB6-4730-8123-7C26159A61BE}" type="datetimeFigureOut">
              <a:rPr lang="en-US" smtClean="0"/>
              <a:t>8/9/17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CAA26-6305-4C84-BA70-E7DCA1658AC4}" type="slidenum">
              <a:rPr lang="en-US" smtClean="0"/>
              <a:t>‹#›</a:t>
            </a:fld>
            <a:endParaRPr lang="en-US" dirty="0"/>
          </a:p>
        </p:txBody>
      </p:sp>
    </p:spTree>
    <p:extLst>
      <p:ext uri="{BB962C8B-B14F-4D97-AF65-F5344CB8AC3E}">
        <p14:creationId xmlns:p14="http://schemas.microsoft.com/office/powerpoint/2010/main" val="1637853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746248"/>
            <a:ext cx="9144000" cy="18248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smtClean="0">
                <a:solidFill>
                  <a:srgbClr val="173B7A"/>
                </a:solidFill>
                <a:latin typeface="Futura Medium" charset="0"/>
                <a:ea typeface="Futura Medium" charset="0"/>
                <a:cs typeface="Futura Medium" charset="0"/>
              </a:rPr>
              <a:t>Drug Residue Avoidance in Dairy Cattle</a:t>
            </a:r>
            <a:endParaRPr lang="en-US" dirty="0">
              <a:solidFill>
                <a:srgbClr val="173B7A"/>
              </a:solidFill>
              <a:latin typeface="Futura Medium" charset="0"/>
              <a:ea typeface="Futura Medium" charset="0"/>
              <a:cs typeface="Futura Medium" charset="0"/>
            </a:endParaRPr>
          </a:p>
        </p:txBody>
      </p:sp>
      <p:sp>
        <p:nvSpPr>
          <p:cNvPr id="5" name="Rectangle 4"/>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3091" y="5279531"/>
            <a:ext cx="2419350" cy="1410829"/>
          </a:xfrm>
          <a:prstGeom prst="rect">
            <a:avLst/>
          </a:prstGeom>
        </p:spPr>
      </p:pic>
      <p:cxnSp>
        <p:nvCxnSpPr>
          <p:cNvPr id="9" name="Straight Connector 8"/>
          <p:cNvCxnSpPr/>
          <p:nvPr/>
        </p:nvCxnSpPr>
        <p:spPr>
          <a:xfrm>
            <a:off x="861060" y="2617362"/>
            <a:ext cx="1046988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5696" y="2757790"/>
            <a:ext cx="4544992" cy="3408744"/>
          </a:xfrm>
          <a:prstGeom prst="rect">
            <a:avLst/>
          </a:prstGeom>
        </p:spPr>
      </p:pic>
    </p:spTree>
    <p:extLst>
      <p:ext uri="{BB962C8B-B14F-4D97-AF65-F5344CB8AC3E}">
        <p14:creationId xmlns:p14="http://schemas.microsoft.com/office/powerpoint/2010/main" val="313288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90500" y="592012"/>
            <a:ext cx="6888481" cy="10218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smtClean="0">
                <a:solidFill>
                  <a:srgbClr val="173B7A"/>
                </a:solidFill>
                <a:latin typeface="Futura Medium" charset="0"/>
                <a:ea typeface="Futura Medium" charset="0"/>
                <a:cs typeface="Futura Medium" charset="0"/>
              </a:rPr>
              <a:t>Prevention Practices</a:t>
            </a:r>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50460" y="1496034"/>
            <a:ext cx="634746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9615" t="5035" r="3389" b="29031"/>
          <a:stretch/>
        </p:blipFill>
        <p:spPr>
          <a:xfrm>
            <a:off x="8121040" y="1766503"/>
            <a:ext cx="3721193" cy="4230411"/>
          </a:xfrm>
          <a:prstGeom prst="rect">
            <a:avLst/>
          </a:prstGeom>
        </p:spPr>
      </p:pic>
      <p:sp>
        <p:nvSpPr>
          <p:cNvPr id="9" name="TextBox 8"/>
          <p:cNvSpPr txBox="1"/>
          <p:nvPr/>
        </p:nvSpPr>
        <p:spPr>
          <a:xfrm>
            <a:off x="1554522" y="2610160"/>
            <a:ext cx="7840027" cy="1815882"/>
          </a:xfrm>
          <a:prstGeom prst="rect">
            <a:avLst/>
          </a:prstGeom>
          <a:noFill/>
        </p:spPr>
        <p:txBody>
          <a:bodyPr wrap="square" rtlCol="0">
            <a:spAutoFit/>
          </a:bodyPr>
          <a:lstStyle/>
          <a:p>
            <a:r>
              <a:rPr lang="en-US" sz="2800" dirty="0" smtClean="0">
                <a:solidFill>
                  <a:srgbClr val="000000"/>
                </a:solidFill>
                <a:latin typeface="Calibri" charset="0"/>
                <a:ea typeface="Calibri" charset="0"/>
                <a:cs typeface="Calibri" charset="0"/>
              </a:rPr>
              <a:t>Veterinary-Client-Patient </a:t>
            </a:r>
            <a:r>
              <a:rPr lang="en-US" sz="2800" dirty="0" smtClean="0">
                <a:solidFill>
                  <a:srgbClr val="000000"/>
                </a:solidFill>
                <a:latin typeface="Calibri" charset="0"/>
                <a:ea typeface="Calibri" charset="0"/>
                <a:cs typeface="Calibri" charset="0"/>
              </a:rPr>
              <a:t>Relationship </a:t>
            </a:r>
          </a:p>
          <a:p>
            <a:r>
              <a:rPr lang="en-US" sz="2800" dirty="0" smtClean="0">
                <a:solidFill>
                  <a:srgbClr val="000000"/>
                </a:solidFill>
                <a:latin typeface="Calibri" charset="0"/>
                <a:ea typeface="Calibri" charset="0"/>
                <a:cs typeface="Calibri" charset="0"/>
              </a:rPr>
              <a:t>Good Record Keeping </a:t>
            </a:r>
          </a:p>
          <a:p>
            <a:r>
              <a:rPr lang="en-US" sz="2800" dirty="0" smtClean="0">
                <a:solidFill>
                  <a:srgbClr val="000000"/>
                </a:solidFill>
                <a:latin typeface="Calibri" charset="0"/>
                <a:ea typeface="Calibri" charset="0"/>
                <a:cs typeface="Calibri" charset="0"/>
              </a:rPr>
              <a:t>Avoid </a:t>
            </a:r>
            <a:r>
              <a:rPr lang="en-US" sz="2800" dirty="0" smtClean="0">
                <a:solidFill>
                  <a:srgbClr val="000000"/>
                </a:solidFill>
                <a:latin typeface="Calibri" charset="0"/>
                <a:ea typeface="Calibri" charset="0"/>
                <a:cs typeface="Calibri" charset="0"/>
              </a:rPr>
              <a:t>Extra-Label </a:t>
            </a:r>
            <a:r>
              <a:rPr lang="en-US" sz="2800" dirty="0" smtClean="0">
                <a:solidFill>
                  <a:srgbClr val="000000"/>
                </a:solidFill>
                <a:latin typeface="Calibri" charset="0"/>
                <a:ea typeface="Calibri" charset="0"/>
                <a:cs typeface="Calibri" charset="0"/>
              </a:rPr>
              <a:t>Drug Use </a:t>
            </a:r>
          </a:p>
          <a:p>
            <a:r>
              <a:rPr lang="en-US" sz="2800" dirty="0" smtClean="0">
                <a:solidFill>
                  <a:srgbClr val="000000"/>
                </a:solidFill>
                <a:latin typeface="Calibri" charset="0"/>
                <a:ea typeface="Calibri" charset="0"/>
                <a:cs typeface="Calibri" charset="0"/>
              </a:rPr>
              <a:t>Proper Injection Techniques </a:t>
            </a:r>
          </a:p>
        </p:txBody>
      </p:sp>
      <p:sp>
        <p:nvSpPr>
          <p:cNvPr id="10" name="Rectangle 9"/>
          <p:cNvSpPr/>
          <p:nvPr/>
        </p:nvSpPr>
        <p:spPr>
          <a:xfrm>
            <a:off x="1340210" y="2786572"/>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40210" y="3196755"/>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340210" y="3634622"/>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340210" y="4070906"/>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121040" y="1766503"/>
            <a:ext cx="3717561" cy="4217308"/>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149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4645"/>
          <a:stretch/>
        </p:blipFill>
        <p:spPr>
          <a:xfrm>
            <a:off x="7357404" y="2224855"/>
            <a:ext cx="4407597" cy="3441726"/>
          </a:xfrm>
          <a:prstGeom prst="rect">
            <a:avLst/>
          </a:prstGeom>
        </p:spPr>
      </p:pic>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1662" y="635181"/>
            <a:ext cx="11399521" cy="1021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rgbClr val="173B7A"/>
                </a:solidFill>
                <a:latin typeface="Futura Medium" charset="0"/>
                <a:ea typeface="Futura Medium" charset="0"/>
                <a:cs typeface="Futura Medium" charset="0"/>
              </a:rPr>
              <a:t>Veterinary-Client-Patient </a:t>
            </a:r>
            <a:r>
              <a:rPr lang="en-US" sz="5400" dirty="0" smtClean="0">
                <a:solidFill>
                  <a:srgbClr val="173B7A"/>
                </a:solidFill>
                <a:latin typeface="Futura Medium" charset="0"/>
                <a:ea typeface="Futura Medium" charset="0"/>
                <a:cs typeface="Futura Medium" charset="0"/>
              </a:rPr>
              <a:t>Relationship</a:t>
            </a:r>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71220" y="1591743"/>
            <a:ext cx="10929257"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324538" y="2247713"/>
            <a:ext cx="7032866" cy="3108543"/>
          </a:xfrm>
          <a:prstGeom prst="rect">
            <a:avLst/>
          </a:prstGeom>
          <a:noFill/>
        </p:spPr>
        <p:txBody>
          <a:bodyPr wrap="square" rtlCol="0">
            <a:spAutoFit/>
          </a:bodyPr>
          <a:lstStyle/>
          <a:p>
            <a:r>
              <a:rPr lang="en-US" sz="2800" dirty="0">
                <a:solidFill>
                  <a:srgbClr val="000000"/>
                </a:solidFill>
                <a:latin typeface="Calibri" charset="0"/>
                <a:ea typeface="Calibri" charset="0"/>
                <a:cs typeface="Calibri" charset="0"/>
              </a:rPr>
              <a:t>It is important for a producer to have an ongoing relationship with an accredited veterinarian. This helps to ensure the veterinarian has assumed </a:t>
            </a:r>
            <a:r>
              <a:rPr lang="en-US" sz="2800" dirty="0" smtClean="0">
                <a:solidFill>
                  <a:srgbClr val="000000"/>
                </a:solidFill>
                <a:latin typeface="Calibri" charset="0"/>
                <a:ea typeface="Calibri" charset="0"/>
                <a:cs typeface="Calibri" charset="0"/>
              </a:rPr>
              <a:t>responsibility </a:t>
            </a:r>
            <a:r>
              <a:rPr lang="en-US" sz="2800" dirty="0">
                <a:solidFill>
                  <a:srgbClr val="000000"/>
                </a:solidFill>
                <a:latin typeface="Calibri" charset="0"/>
                <a:ea typeface="Calibri" charset="0"/>
                <a:cs typeface="Calibri" charset="0"/>
              </a:rPr>
              <a:t>for making medical judgements regarding the health of the </a:t>
            </a:r>
            <a:r>
              <a:rPr lang="en-US" sz="2800" dirty="0" smtClean="0">
                <a:solidFill>
                  <a:srgbClr val="000000"/>
                </a:solidFill>
                <a:latin typeface="Calibri" charset="0"/>
                <a:ea typeface="Calibri" charset="0"/>
                <a:cs typeface="Calibri" charset="0"/>
              </a:rPr>
              <a:t>animal </a:t>
            </a:r>
            <a:r>
              <a:rPr lang="en-US" sz="2800" dirty="0">
                <a:solidFill>
                  <a:srgbClr val="000000"/>
                </a:solidFill>
                <a:latin typeface="Calibri" charset="0"/>
                <a:ea typeface="Calibri" charset="0"/>
                <a:cs typeface="Calibri" charset="0"/>
              </a:rPr>
              <a:t>and need for medical treatment.</a:t>
            </a:r>
          </a:p>
        </p:txBody>
      </p:sp>
      <p:sp>
        <p:nvSpPr>
          <p:cNvPr id="2" name="Rectangle 1"/>
          <p:cNvSpPr/>
          <p:nvPr/>
        </p:nvSpPr>
        <p:spPr>
          <a:xfrm>
            <a:off x="7357405" y="2229415"/>
            <a:ext cx="4407596" cy="3441726"/>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465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84813" y="555292"/>
            <a:ext cx="6309361" cy="10218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rgbClr val="173B7A"/>
                </a:solidFill>
                <a:latin typeface="Futura Medium" charset="0"/>
                <a:ea typeface="Futura Medium" charset="0"/>
                <a:cs typeface="Futura Medium" charset="0"/>
              </a:rPr>
              <a:t>Record Keeping</a:t>
            </a:r>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32704" y="1544007"/>
            <a:ext cx="502158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90500" y="1655616"/>
            <a:ext cx="11504296" cy="4401205"/>
          </a:xfrm>
          <a:prstGeom prst="rect">
            <a:avLst/>
          </a:prstGeom>
          <a:noFill/>
        </p:spPr>
        <p:txBody>
          <a:bodyPr wrap="square" rtlCol="0">
            <a:spAutoFit/>
          </a:bodyPr>
          <a:lstStyle/>
          <a:p>
            <a:r>
              <a:rPr lang="en-US" sz="2800" dirty="0">
                <a:solidFill>
                  <a:srgbClr val="000000"/>
                </a:solidFill>
                <a:latin typeface="Calibri" charset="0"/>
                <a:ea typeface="Calibri" charset="0"/>
                <a:cs typeface="Calibri" charset="0"/>
              </a:rPr>
              <a:t>Should your operation get cited for a residue violation and you believe it’s a case of mistaken identity, good records are your only evidence that the animal in question does not belong to you. </a:t>
            </a:r>
            <a:endParaRPr lang="en-US" sz="2800" dirty="0" smtClean="0">
              <a:solidFill>
                <a:srgbClr val="000000"/>
              </a:solidFill>
              <a:latin typeface="Calibri" charset="0"/>
              <a:ea typeface="Calibri" charset="0"/>
              <a:cs typeface="Calibri" charset="0"/>
            </a:endParaRPr>
          </a:p>
          <a:p>
            <a:endParaRPr lang="en-US" sz="2800" dirty="0">
              <a:solidFill>
                <a:srgbClr val="000000"/>
              </a:solidFill>
              <a:latin typeface="Calibri" charset="0"/>
              <a:ea typeface="Calibri" charset="0"/>
              <a:cs typeface="Calibri" charset="0"/>
            </a:endParaRPr>
          </a:p>
          <a:p>
            <a:r>
              <a:rPr lang="en-US" sz="2800" dirty="0" smtClean="0">
                <a:solidFill>
                  <a:srgbClr val="000000"/>
                </a:solidFill>
                <a:latin typeface="Calibri" charset="0"/>
                <a:ea typeface="Calibri" charset="0"/>
                <a:cs typeface="Calibri" charset="0"/>
              </a:rPr>
              <a:t>Records </a:t>
            </a:r>
            <a:r>
              <a:rPr lang="en-US" sz="2800" dirty="0">
                <a:solidFill>
                  <a:srgbClr val="000000"/>
                </a:solidFill>
                <a:latin typeface="Calibri" charset="0"/>
                <a:ea typeface="Calibri" charset="0"/>
                <a:cs typeface="Calibri" charset="0"/>
              </a:rPr>
              <a:t>should </a:t>
            </a:r>
            <a:r>
              <a:rPr lang="en-US" sz="2800" dirty="0" smtClean="0">
                <a:solidFill>
                  <a:srgbClr val="000000"/>
                </a:solidFill>
                <a:latin typeface="Calibri" charset="0"/>
                <a:ea typeface="Calibri" charset="0"/>
                <a:cs typeface="Calibri" charset="0"/>
              </a:rPr>
              <a:t>include: </a:t>
            </a:r>
            <a:r>
              <a:rPr lang="en-US" sz="2800" dirty="0">
                <a:solidFill>
                  <a:srgbClr val="000000"/>
                </a:solidFill>
                <a:latin typeface="Calibri" charset="0"/>
                <a:ea typeface="Calibri" charset="0"/>
                <a:cs typeface="Calibri" charset="0"/>
              </a:rPr>
              <a:t>treatment </a:t>
            </a:r>
            <a:r>
              <a:rPr lang="en-US" sz="2800" dirty="0" smtClean="0">
                <a:solidFill>
                  <a:srgbClr val="000000"/>
                </a:solidFill>
                <a:latin typeface="Calibri" charset="0"/>
                <a:ea typeface="Calibri" charset="0"/>
                <a:cs typeface="Calibri" charset="0"/>
              </a:rPr>
              <a:t>date, animal identification, name of employee administering the drug, drug administered, weight of animal, route of administration, disease being treated, withdrawal time and the first date the animal can be sent to slaughter. </a:t>
            </a:r>
          </a:p>
          <a:p>
            <a:endParaRPr lang="en-US" sz="2800" dirty="0" smtClean="0">
              <a:solidFill>
                <a:srgbClr val="000000"/>
              </a:solidFill>
              <a:latin typeface="Calibri" charset="0"/>
              <a:ea typeface="Calibri" charset="0"/>
              <a:cs typeface="Calibri" charset="0"/>
            </a:endParaRPr>
          </a:p>
          <a:p>
            <a:r>
              <a:rPr lang="en-US" sz="2800" b="1" dirty="0" smtClean="0">
                <a:solidFill>
                  <a:srgbClr val="F3B117"/>
                </a:solidFill>
                <a:latin typeface="Calibri" charset="0"/>
                <a:ea typeface="Calibri" charset="0"/>
                <a:cs typeface="Calibri" charset="0"/>
              </a:rPr>
              <a:t>Records should be kept at least two years. </a:t>
            </a:r>
            <a:endParaRPr lang="en-US" sz="2800" b="1" baseline="30000" dirty="0">
              <a:solidFill>
                <a:srgbClr val="F3B117"/>
              </a:solidFill>
              <a:latin typeface="Calibri" charset="0"/>
              <a:ea typeface="Calibri" charset="0"/>
              <a:cs typeface="Calibri" charset="0"/>
            </a:endParaRPr>
          </a:p>
        </p:txBody>
      </p:sp>
    </p:spTree>
    <p:extLst>
      <p:ext uri="{BB962C8B-B14F-4D97-AF65-F5344CB8AC3E}">
        <p14:creationId xmlns:p14="http://schemas.microsoft.com/office/powerpoint/2010/main" val="3251754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44779" y="621705"/>
            <a:ext cx="11292841" cy="10218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rgbClr val="173B7A"/>
                </a:solidFill>
                <a:latin typeface="Futura Medium" charset="0"/>
                <a:ea typeface="Futura Medium" charset="0"/>
                <a:cs typeface="Futura Medium" charset="0"/>
              </a:rPr>
              <a:t>Avoid Extra-Label </a:t>
            </a:r>
            <a:r>
              <a:rPr lang="en-US" sz="5400" smtClean="0">
                <a:solidFill>
                  <a:srgbClr val="173B7A"/>
                </a:solidFill>
                <a:latin typeface="Futura Medium" charset="0"/>
                <a:ea typeface="Futura Medium" charset="0"/>
                <a:cs typeface="Futura Medium" charset="0"/>
              </a:rPr>
              <a:t>Drug Use</a:t>
            </a:r>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20480" y="1628177"/>
            <a:ext cx="8754708"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284" y="2702129"/>
            <a:ext cx="4159649" cy="2770788"/>
          </a:xfrm>
          <a:prstGeom prst="rect">
            <a:avLst/>
          </a:prstGeom>
        </p:spPr>
      </p:pic>
      <p:grpSp>
        <p:nvGrpSpPr>
          <p:cNvPr id="3" name="Group 2"/>
          <p:cNvGrpSpPr/>
          <p:nvPr/>
        </p:nvGrpSpPr>
        <p:grpSpPr>
          <a:xfrm>
            <a:off x="587123" y="2053332"/>
            <a:ext cx="7347055" cy="3785652"/>
            <a:chOff x="422231" y="1879211"/>
            <a:chExt cx="7347055" cy="3785652"/>
          </a:xfrm>
        </p:grpSpPr>
        <p:sp>
          <p:nvSpPr>
            <p:cNvPr id="10" name="TextBox 9"/>
            <p:cNvSpPr txBox="1"/>
            <p:nvPr/>
          </p:nvSpPr>
          <p:spPr>
            <a:xfrm>
              <a:off x="422231" y="1879211"/>
              <a:ext cx="7347055" cy="3785652"/>
            </a:xfrm>
            <a:prstGeom prst="rect">
              <a:avLst/>
            </a:prstGeom>
            <a:noFill/>
          </p:spPr>
          <p:txBody>
            <a:bodyPr wrap="square" rtlCol="0">
              <a:spAutoFit/>
            </a:bodyPr>
            <a:lstStyle/>
            <a:p>
              <a:r>
                <a:rPr lang="en-US" sz="3600" baseline="30000" dirty="0">
                  <a:solidFill>
                    <a:srgbClr val="000000"/>
                  </a:solidFill>
                  <a:latin typeface="Calibri" charset="0"/>
                  <a:ea typeface="Calibri" charset="0"/>
                  <a:cs typeface="Calibri" charset="0"/>
                </a:rPr>
                <a:t>Extra-label drug use (ELDU) is the use of an animal drug in a manner that is different from label instructions in regard </a:t>
              </a:r>
              <a:r>
                <a:rPr lang="en-US" sz="3600" baseline="30000" dirty="0" smtClean="0">
                  <a:solidFill>
                    <a:srgbClr val="000000"/>
                  </a:solidFill>
                  <a:latin typeface="Calibri" charset="0"/>
                  <a:ea typeface="Calibri" charset="0"/>
                  <a:cs typeface="Calibri" charset="0"/>
                </a:rPr>
                <a:t>to:</a:t>
              </a:r>
            </a:p>
            <a:p>
              <a:r>
                <a:rPr lang="en-US" sz="3600" baseline="30000" dirty="0" smtClean="0">
                  <a:solidFill>
                    <a:srgbClr val="000000"/>
                  </a:solidFill>
                  <a:latin typeface="Calibri" charset="0"/>
                  <a:ea typeface="Calibri" charset="0"/>
                  <a:cs typeface="Calibri" charset="0"/>
                </a:rPr>
                <a:t>	the </a:t>
              </a:r>
              <a:r>
                <a:rPr lang="en-US" sz="3600" baseline="30000" dirty="0">
                  <a:solidFill>
                    <a:srgbClr val="000000"/>
                  </a:solidFill>
                  <a:latin typeface="Calibri" charset="0"/>
                  <a:ea typeface="Calibri" charset="0"/>
                  <a:cs typeface="Calibri" charset="0"/>
                </a:rPr>
                <a:t>disease being </a:t>
              </a:r>
              <a:r>
                <a:rPr lang="en-US" sz="3600" baseline="30000" dirty="0" smtClean="0">
                  <a:solidFill>
                    <a:srgbClr val="000000"/>
                  </a:solidFill>
                  <a:latin typeface="Calibri" charset="0"/>
                  <a:ea typeface="Calibri" charset="0"/>
                  <a:cs typeface="Calibri" charset="0"/>
                </a:rPr>
                <a:t>treated </a:t>
              </a:r>
            </a:p>
            <a:p>
              <a:r>
                <a:rPr lang="en-US" sz="3600" baseline="30000" dirty="0" smtClean="0">
                  <a:solidFill>
                    <a:srgbClr val="000000"/>
                  </a:solidFill>
                  <a:latin typeface="Calibri" charset="0"/>
                  <a:ea typeface="Calibri" charset="0"/>
                  <a:cs typeface="Calibri" charset="0"/>
                </a:rPr>
                <a:t>	route </a:t>
              </a:r>
              <a:r>
                <a:rPr lang="en-US" sz="3600" baseline="30000" dirty="0">
                  <a:solidFill>
                    <a:srgbClr val="000000"/>
                  </a:solidFill>
                  <a:latin typeface="Calibri" charset="0"/>
                  <a:ea typeface="Calibri" charset="0"/>
                  <a:cs typeface="Calibri" charset="0"/>
                </a:rPr>
                <a:t>of administration of the </a:t>
              </a:r>
              <a:r>
                <a:rPr lang="en-US" sz="3600" baseline="30000" dirty="0" smtClean="0">
                  <a:solidFill>
                    <a:srgbClr val="000000"/>
                  </a:solidFill>
                  <a:latin typeface="Calibri" charset="0"/>
                  <a:ea typeface="Calibri" charset="0"/>
                  <a:cs typeface="Calibri" charset="0"/>
                </a:rPr>
                <a:t>drug</a:t>
              </a:r>
              <a:endParaRPr lang="en-US" sz="3600" baseline="30000" dirty="0">
                <a:solidFill>
                  <a:srgbClr val="000000"/>
                </a:solidFill>
                <a:latin typeface="Calibri" charset="0"/>
                <a:ea typeface="Calibri" charset="0"/>
                <a:cs typeface="Calibri" charset="0"/>
              </a:endParaRPr>
            </a:p>
            <a:p>
              <a:r>
                <a:rPr lang="en-US" sz="3600" baseline="30000" dirty="0">
                  <a:solidFill>
                    <a:srgbClr val="000000"/>
                  </a:solidFill>
                  <a:latin typeface="Calibri" charset="0"/>
                  <a:ea typeface="Calibri" charset="0"/>
                  <a:cs typeface="Calibri" charset="0"/>
                </a:rPr>
                <a:t>	</a:t>
              </a:r>
              <a:r>
                <a:rPr lang="en-US" sz="3600" baseline="30000" dirty="0" smtClean="0">
                  <a:solidFill>
                    <a:srgbClr val="000000"/>
                  </a:solidFill>
                  <a:latin typeface="Calibri" charset="0"/>
                  <a:ea typeface="Calibri" charset="0"/>
                  <a:cs typeface="Calibri" charset="0"/>
                </a:rPr>
                <a:t>dosage </a:t>
              </a:r>
              <a:r>
                <a:rPr lang="en-US" sz="3600" baseline="30000" dirty="0">
                  <a:solidFill>
                    <a:srgbClr val="000000"/>
                  </a:solidFill>
                  <a:latin typeface="Calibri" charset="0"/>
                  <a:ea typeface="Calibri" charset="0"/>
                  <a:cs typeface="Calibri" charset="0"/>
                </a:rPr>
                <a:t>of the </a:t>
              </a:r>
              <a:r>
                <a:rPr lang="en-US" sz="3600" baseline="30000" dirty="0" smtClean="0">
                  <a:solidFill>
                    <a:srgbClr val="000000"/>
                  </a:solidFill>
                  <a:latin typeface="Calibri" charset="0"/>
                  <a:ea typeface="Calibri" charset="0"/>
                  <a:cs typeface="Calibri" charset="0"/>
                </a:rPr>
                <a:t>drug</a:t>
              </a:r>
            </a:p>
            <a:p>
              <a:r>
                <a:rPr lang="en-US" sz="3600" baseline="30000" dirty="0" smtClean="0">
                  <a:solidFill>
                    <a:srgbClr val="000000"/>
                  </a:solidFill>
                  <a:latin typeface="Calibri" charset="0"/>
                  <a:ea typeface="Calibri" charset="0"/>
                  <a:cs typeface="Calibri" charset="0"/>
                </a:rPr>
                <a:t>	recommended </a:t>
              </a:r>
              <a:r>
                <a:rPr lang="en-US" sz="3600" baseline="30000" dirty="0">
                  <a:solidFill>
                    <a:srgbClr val="000000"/>
                  </a:solidFill>
                  <a:latin typeface="Calibri" charset="0"/>
                  <a:ea typeface="Calibri" charset="0"/>
                  <a:cs typeface="Calibri" charset="0"/>
                </a:rPr>
                <a:t>treatment </a:t>
              </a:r>
              <a:r>
                <a:rPr lang="en-US" sz="3600" baseline="30000" dirty="0" smtClean="0">
                  <a:solidFill>
                    <a:srgbClr val="000000"/>
                  </a:solidFill>
                  <a:latin typeface="Calibri" charset="0"/>
                  <a:ea typeface="Calibri" charset="0"/>
                  <a:cs typeface="Calibri" charset="0"/>
                </a:rPr>
                <a:t>regimen</a:t>
              </a:r>
            </a:p>
            <a:p>
              <a:endParaRPr lang="en-US" sz="3600" baseline="30000" dirty="0">
                <a:solidFill>
                  <a:srgbClr val="000000"/>
                </a:solidFill>
                <a:latin typeface="Calibri" charset="0"/>
                <a:ea typeface="Calibri" charset="0"/>
                <a:cs typeface="Calibri" charset="0"/>
              </a:endParaRPr>
            </a:p>
            <a:p>
              <a:r>
                <a:rPr lang="en-US" sz="3600" baseline="30000" dirty="0" smtClean="0">
                  <a:solidFill>
                    <a:srgbClr val="000000"/>
                  </a:solidFill>
                  <a:latin typeface="Calibri" charset="0"/>
                  <a:ea typeface="Calibri" charset="0"/>
                  <a:cs typeface="Calibri" charset="0"/>
                </a:rPr>
                <a:t>It </a:t>
              </a:r>
              <a:r>
                <a:rPr lang="en-US" sz="3600" baseline="30000" dirty="0">
                  <a:solidFill>
                    <a:srgbClr val="000000"/>
                  </a:solidFill>
                  <a:latin typeface="Calibri" charset="0"/>
                  <a:ea typeface="Calibri" charset="0"/>
                  <a:cs typeface="Calibri" charset="0"/>
                </a:rPr>
                <a:t>is important to follow all labeled directions and withdrawal dates. </a:t>
              </a:r>
            </a:p>
          </p:txBody>
        </p:sp>
        <p:sp>
          <p:nvSpPr>
            <p:cNvPr id="11" name="Rectangle 10"/>
            <p:cNvSpPr/>
            <p:nvPr/>
          </p:nvSpPr>
          <p:spPr>
            <a:xfrm>
              <a:off x="1148987" y="2951905"/>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48987" y="3314251"/>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48987" y="3696014"/>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48987" y="4060300"/>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7669284" y="2702129"/>
            <a:ext cx="4159649" cy="2783065"/>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0600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4779" y="476068"/>
            <a:ext cx="6149341" cy="1021853"/>
          </a:xfrm>
        </p:spPr>
        <p:txBody>
          <a:bodyPr>
            <a:normAutofit/>
          </a:bodyPr>
          <a:lstStyle/>
          <a:p>
            <a:r>
              <a:rPr lang="en-US" sz="5400" dirty="0" smtClean="0">
                <a:solidFill>
                  <a:srgbClr val="173B7A"/>
                </a:solidFill>
                <a:latin typeface="Futura Medium" charset="0"/>
                <a:ea typeface="Futura Medium" charset="0"/>
                <a:cs typeface="Futura Medium" charset="0"/>
              </a:rPr>
              <a:t>Injection Technique</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75972"/>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45721" y="1561926"/>
            <a:ext cx="590550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261566" y="1837840"/>
            <a:ext cx="9860281" cy="646331"/>
          </a:xfrm>
          <a:prstGeom prst="rect">
            <a:avLst/>
          </a:prstGeom>
          <a:noFill/>
        </p:spPr>
        <p:txBody>
          <a:bodyPr wrap="square" rtlCol="0">
            <a:spAutoFit/>
          </a:bodyPr>
          <a:lstStyle/>
          <a:p>
            <a:r>
              <a:rPr lang="en-US" sz="3600" dirty="0" smtClean="0">
                <a:solidFill>
                  <a:srgbClr val="000000"/>
                </a:solidFill>
                <a:latin typeface="Calibri" charset="0"/>
                <a:ea typeface="Calibri" charset="0"/>
                <a:cs typeface="Calibri" charset="0"/>
              </a:rPr>
              <a:t>Things to consider when giving an injection include:</a:t>
            </a:r>
            <a:endParaRPr lang="en-US" sz="3600" baseline="30000" dirty="0">
              <a:solidFill>
                <a:srgbClr val="000000"/>
              </a:solidFill>
              <a:latin typeface="Calibri" charset="0"/>
              <a:ea typeface="Calibri" charset="0"/>
              <a:cs typeface="Calibri" charset="0"/>
            </a:endParaRPr>
          </a:p>
        </p:txBody>
      </p:sp>
      <p:grpSp>
        <p:nvGrpSpPr>
          <p:cNvPr id="6" name="Group 5"/>
          <p:cNvGrpSpPr/>
          <p:nvPr/>
        </p:nvGrpSpPr>
        <p:grpSpPr>
          <a:xfrm>
            <a:off x="672095" y="2708319"/>
            <a:ext cx="8824912" cy="3108543"/>
            <a:chOff x="783306" y="2608393"/>
            <a:chExt cx="8824912" cy="3108543"/>
          </a:xfrm>
        </p:grpSpPr>
        <p:sp>
          <p:nvSpPr>
            <p:cNvPr id="9" name="TextBox 8"/>
            <p:cNvSpPr txBox="1"/>
            <p:nvPr/>
          </p:nvSpPr>
          <p:spPr>
            <a:xfrm>
              <a:off x="997618" y="2608393"/>
              <a:ext cx="8610600" cy="3108543"/>
            </a:xfrm>
            <a:prstGeom prst="rect">
              <a:avLst/>
            </a:prstGeom>
            <a:noFill/>
          </p:spPr>
          <p:txBody>
            <a:bodyPr wrap="square" rtlCol="0">
              <a:spAutoFit/>
            </a:bodyPr>
            <a:lstStyle/>
            <a:p>
              <a:r>
                <a:rPr lang="en-US" sz="2800" dirty="0" smtClean="0"/>
                <a:t>Administer the shot in the neck</a:t>
              </a:r>
            </a:p>
            <a:p>
              <a:r>
                <a:rPr lang="en-US" sz="2800" dirty="0" smtClean="0"/>
                <a:t>Inject subcutaneously when possible</a:t>
              </a:r>
            </a:p>
            <a:p>
              <a:r>
                <a:rPr lang="en-US" sz="2800" dirty="0" smtClean="0"/>
                <a:t>Make sure the injection site is clean</a:t>
              </a:r>
            </a:p>
            <a:p>
              <a:r>
                <a:rPr lang="en-US" sz="2800" dirty="0" smtClean="0"/>
                <a:t>Use the proper size needle based on: the location, route of administration, volume of injection and the thickness of the fluid</a:t>
              </a:r>
            </a:p>
            <a:p>
              <a:r>
                <a:rPr lang="en-US" sz="2800" dirty="0" smtClean="0"/>
                <a:t>Do </a:t>
              </a:r>
              <a:r>
                <a:rPr lang="en-US" sz="2800" u="sng" dirty="0" smtClean="0"/>
                <a:t>NOT</a:t>
              </a:r>
              <a:r>
                <a:rPr lang="en-US" sz="2800" dirty="0" smtClean="0"/>
                <a:t> use bent needles</a:t>
              </a:r>
            </a:p>
          </p:txBody>
        </p:sp>
        <p:sp>
          <p:nvSpPr>
            <p:cNvPr id="17" name="Rectangle 16"/>
            <p:cNvSpPr/>
            <p:nvPr/>
          </p:nvSpPr>
          <p:spPr>
            <a:xfrm>
              <a:off x="783306" y="2771659"/>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83306" y="4038613"/>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3306" y="3177910"/>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83306" y="3619172"/>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83306" y="5331744"/>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7323" t="16494" r="24427"/>
          <a:stretch/>
        </p:blipFill>
        <p:spPr>
          <a:xfrm rot="16200000">
            <a:off x="9214508" y="3059564"/>
            <a:ext cx="3065398" cy="2500400"/>
          </a:xfrm>
          <a:prstGeom prst="rect">
            <a:avLst/>
          </a:prstGeom>
        </p:spPr>
      </p:pic>
      <p:sp>
        <p:nvSpPr>
          <p:cNvPr id="3" name="Rectangle 2"/>
          <p:cNvSpPr/>
          <p:nvPr/>
        </p:nvSpPr>
        <p:spPr>
          <a:xfrm>
            <a:off x="9497007" y="2771851"/>
            <a:ext cx="2500400" cy="3065397"/>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8753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590542" y="2644140"/>
            <a:ext cx="10660381" cy="10218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smtClean="0">
                <a:solidFill>
                  <a:srgbClr val="173B7A"/>
                </a:solidFill>
                <a:latin typeface="Futura Medium" charset="0"/>
                <a:ea typeface="Futura Medium" charset="0"/>
                <a:cs typeface="Futura Medium" charset="0"/>
              </a:rPr>
              <a:t>What is a Veterinary Feed Directive (VFD)?</a:t>
            </a:r>
            <a:br>
              <a:rPr lang="en-US" sz="5400" dirty="0" smtClean="0">
                <a:solidFill>
                  <a:srgbClr val="173B7A"/>
                </a:solidFill>
                <a:latin typeface="Futura Medium" charset="0"/>
                <a:ea typeface="Futura Medium" charset="0"/>
                <a:cs typeface="Futura Medium" charset="0"/>
              </a:rPr>
            </a:br>
            <a:r>
              <a:rPr lang="en-US" sz="5400" b="1" dirty="0" smtClean="0">
                <a:solidFill>
                  <a:srgbClr val="173B7A"/>
                </a:solidFill>
                <a:latin typeface="Futura Medium" charset="0"/>
                <a:ea typeface="Futura Medium" charset="0"/>
                <a:cs typeface="Futura Medium" charset="0"/>
              </a:rPr>
              <a:t>And</a:t>
            </a:r>
            <a:r>
              <a:rPr lang="en-US" sz="5400" dirty="0" smtClean="0">
                <a:solidFill>
                  <a:srgbClr val="173B7A"/>
                </a:solidFill>
                <a:latin typeface="Futura Medium" charset="0"/>
                <a:ea typeface="Futura Medium" charset="0"/>
                <a:cs typeface="Futura Medium" charset="0"/>
              </a:rPr>
              <a:t/>
            </a:r>
            <a:br>
              <a:rPr lang="en-US" sz="5400" dirty="0" smtClean="0">
                <a:solidFill>
                  <a:srgbClr val="173B7A"/>
                </a:solidFill>
                <a:latin typeface="Futura Medium" charset="0"/>
                <a:ea typeface="Futura Medium" charset="0"/>
                <a:cs typeface="Futura Medium" charset="0"/>
              </a:rPr>
            </a:br>
            <a:r>
              <a:rPr lang="en-US" sz="5400" dirty="0" smtClean="0">
                <a:solidFill>
                  <a:srgbClr val="173B7A"/>
                </a:solidFill>
                <a:latin typeface="Futura Medium" charset="0"/>
                <a:ea typeface="Futura Medium" charset="0"/>
                <a:cs typeface="Futura Medium" charset="0"/>
              </a:rPr>
              <a:t>What is their part in drug residue avoidance?</a:t>
            </a:r>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816432" y="5306786"/>
            <a:ext cx="10532464" cy="16328"/>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30714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4825" y="571232"/>
            <a:ext cx="5234941" cy="1021853"/>
          </a:xfrm>
        </p:spPr>
        <p:txBody>
          <a:bodyPr>
            <a:normAutofit/>
          </a:bodyPr>
          <a:lstStyle/>
          <a:p>
            <a:r>
              <a:rPr lang="en-US" sz="5400" dirty="0" smtClean="0">
                <a:solidFill>
                  <a:srgbClr val="173B7A"/>
                </a:solidFill>
                <a:latin typeface="Futura Medium" charset="0"/>
                <a:ea typeface="Futura Medium" charset="0"/>
                <a:cs typeface="Futura Medium" charset="0"/>
              </a:rPr>
              <a:t>What is a VFD?</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75972"/>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69660" y="1595076"/>
            <a:ext cx="488442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1053318" y="1849006"/>
            <a:ext cx="9860281" cy="1384995"/>
          </a:xfrm>
          <a:prstGeom prst="rect">
            <a:avLst/>
          </a:prstGeom>
          <a:noFill/>
        </p:spPr>
        <p:txBody>
          <a:bodyPr wrap="square" rtlCol="0">
            <a:spAutoFit/>
          </a:bodyPr>
          <a:lstStyle/>
          <a:p>
            <a:r>
              <a:rPr lang="en-US" sz="2800" dirty="0" smtClean="0">
                <a:solidFill>
                  <a:srgbClr val="000000"/>
                </a:solidFill>
              </a:rPr>
              <a:t>A VFD is a written (nonverbal) statement issued by a licensed veterinarian that authorizes the use of a VFD drug in or on animal feed. </a:t>
            </a:r>
            <a:endParaRPr lang="en-US" sz="2800" baseline="30000" dirty="0">
              <a:solidFill>
                <a:srgbClr val="000000"/>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0345" t="9793" b="6916"/>
          <a:stretch/>
        </p:blipFill>
        <p:spPr>
          <a:xfrm>
            <a:off x="6752492" y="2993552"/>
            <a:ext cx="4360964" cy="3041489"/>
          </a:xfrm>
          <a:prstGeom prst="rect">
            <a:avLst/>
          </a:prstGeom>
        </p:spPr>
      </p:pic>
      <p:sp>
        <p:nvSpPr>
          <p:cNvPr id="3" name="Rectangle 2"/>
          <p:cNvSpPr/>
          <p:nvPr/>
        </p:nvSpPr>
        <p:spPr>
          <a:xfrm>
            <a:off x="6752492" y="2993552"/>
            <a:ext cx="4360964" cy="3041489"/>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6426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96361" y="568724"/>
            <a:ext cx="11361421" cy="102185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rgbClr val="173B7A"/>
                </a:solidFill>
                <a:latin typeface="Futura Medium" charset="0"/>
                <a:ea typeface="Futura Medium" charset="0"/>
                <a:cs typeface="Futura Medium" charset="0"/>
              </a:rPr>
              <a:t>How are VFDs related to drug residue?</a:t>
            </a:r>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53219" y="1480929"/>
            <a:ext cx="1105662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786292" y="2563051"/>
            <a:ext cx="5839592" cy="2677656"/>
          </a:xfrm>
          <a:prstGeom prst="rect">
            <a:avLst/>
          </a:prstGeom>
          <a:noFill/>
        </p:spPr>
        <p:txBody>
          <a:bodyPr wrap="square" rtlCol="0">
            <a:spAutoFit/>
          </a:bodyPr>
          <a:lstStyle/>
          <a:p>
            <a:r>
              <a:rPr lang="en-US" sz="2800" dirty="0">
                <a:solidFill>
                  <a:srgbClr val="000000"/>
                </a:solidFill>
                <a:latin typeface="Calibri" charset="0"/>
                <a:ea typeface="Calibri" charset="0"/>
                <a:cs typeface="Calibri" charset="0"/>
              </a:rPr>
              <a:t>VFDs are part of the </a:t>
            </a:r>
            <a:r>
              <a:rPr lang="en-US" sz="2800" dirty="0" smtClean="0">
                <a:solidFill>
                  <a:srgbClr val="000000"/>
                </a:solidFill>
                <a:latin typeface="Calibri" charset="0"/>
                <a:ea typeface="Calibri" charset="0"/>
                <a:cs typeface="Calibri" charset="0"/>
              </a:rPr>
              <a:t>FDAs </a:t>
            </a:r>
            <a:r>
              <a:rPr lang="en-US" sz="2800" dirty="0">
                <a:solidFill>
                  <a:srgbClr val="000000"/>
                </a:solidFill>
                <a:latin typeface="Calibri" charset="0"/>
                <a:ea typeface="Calibri" charset="0"/>
                <a:cs typeface="Calibri" charset="0"/>
              </a:rPr>
              <a:t>strategy to reduce the amount of drug residue in the meat. It is an action to promote the judicious use of medically important antimicrobial drugs in food animals.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2658" y="2365763"/>
            <a:ext cx="4656566" cy="3492425"/>
          </a:xfrm>
          <a:prstGeom prst="rect">
            <a:avLst/>
          </a:prstGeom>
        </p:spPr>
      </p:pic>
      <p:sp>
        <p:nvSpPr>
          <p:cNvPr id="2" name="Rectangle 1"/>
          <p:cNvSpPr/>
          <p:nvPr/>
        </p:nvSpPr>
        <p:spPr>
          <a:xfrm>
            <a:off x="7202658" y="2365763"/>
            <a:ext cx="4656566" cy="3492425"/>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123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90502" y="551587"/>
            <a:ext cx="3284221" cy="10218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rgbClr val="173B7A"/>
                </a:solidFill>
                <a:latin typeface="Futura Medium" charset="0"/>
                <a:ea typeface="Futura Medium" charset="0"/>
                <a:cs typeface="Futura Medium" charset="0"/>
              </a:rPr>
              <a:t>Summary</a:t>
            </a:r>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39611" y="1559372"/>
            <a:ext cx="2960914"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716280" y="2176017"/>
            <a:ext cx="10287000" cy="3108543"/>
          </a:xfrm>
          <a:prstGeom prst="rect">
            <a:avLst/>
          </a:prstGeom>
          <a:noFill/>
        </p:spPr>
        <p:txBody>
          <a:bodyPr wrap="square" rtlCol="0">
            <a:spAutoFit/>
          </a:bodyPr>
          <a:lstStyle/>
          <a:p>
            <a:r>
              <a:rPr lang="en-US" sz="2800" dirty="0" smtClean="0">
                <a:latin typeface="Calibri" charset="0"/>
                <a:ea typeface="Calibri" charset="0"/>
                <a:cs typeface="Calibri" charset="0"/>
              </a:rPr>
              <a:t>Failing to practice good residue avoidance can lead to financial penalties and lead to poor public perception of the dairy industry. </a:t>
            </a:r>
            <a:r>
              <a:rPr lang="en-US" sz="2800" dirty="0">
                <a:latin typeface="Calibri" charset="0"/>
                <a:ea typeface="Calibri" charset="0"/>
                <a:cs typeface="Calibri" charset="0"/>
              </a:rPr>
              <a:t>G</a:t>
            </a:r>
            <a:r>
              <a:rPr lang="en-US" sz="2800" dirty="0" smtClean="0">
                <a:latin typeface="Calibri" charset="0"/>
                <a:ea typeface="Calibri" charset="0"/>
                <a:cs typeface="Calibri" charset="0"/>
              </a:rPr>
              <a:t>ood management practices along with following withdrawal times on VFDs helps reduce residue at milking and packing facilities. Remembering tips like having a good VCPR, practicing accurate record keeping, avoiding ELDU and having proper injection site techniques results in better milk and meat quality in the end. </a:t>
            </a:r>
            <a:endParaRPr lang="en-US" sz="2800" dirty="0">
              <a:latin typeface="Calibri" charset="0"/>
              <a:ea typeface="Calibri" charset="0"/>
              <a:cs typeface="Calibri" charset="0"/>
            </a:endParaRPr>
          </a:p>
        </p:txBody>
      </p:sp>
    </p:spTree>
    <p:extLst>
      <p:ext uri="{BB962C8B-B14F-4D97-AF65-F5344CB8AC3E}">
        <p14:creationId xmlns:p14="http://schemas.microsoft.com/office/powerpoint/2010/main" val="819842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86983" y="562072"/>
            <a:ext cx="3284221" cy="102185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rgbClr val="173B7A"/>
                </a:solidFill>
                <a:latin typeface="Futura Medium" charset="0"/>
                <a:ea typeface="Futura Medium" charset="0"/>
                <a:cs typeface="Futura Medium" charset="0"/>
              </a:rPr>
              <a:t>Contact Us</a:t>
            </a:r>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5972"/>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46772" y="1445531"/>
            <a:ext cx="323850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3091" y="5279531"/>
            <a:ext cx="2419350" cy="1410829"/>
          </a:xfrm>
          <a:prstGeom prst="rect">
            <a:avLst/>
          </a:prstGeom>
        </p:spPr>
      </p:pic>
      <p:sp>
        <p:nvSpPr>
          <p:cNvPr id="10" name="TextBox 9"/>
          <p:cNvSpPr txBox="1"/>
          <p:nvPr/>
        </p:nvSpPr>
        <p:spPr>
          <a:xfrm>
            <a:off x="741943" y="2397948"/>
            <a:ext cx="10287000" cy="2062103"/>
          </a:xfrm>
          <a:prstGeom prst="rect">
            <a:avLst/>
          </a:prstGeom>
          <a:noFill/>
        </p:spPr>
        <p:txBody>
          <a:bodyPr wrap="square" rtlCol="0">
            <a:spAutoFit/>
          </a:bodyPr>
          <a:lstStyle/>
          <a:p>
            <a:pPr algn="ctr"/>
            <a:r>
              <a:rPr lang="en-US" sz="3200" dirty="0" smtClean="0"/>
              <a:t>Kansas Department of Agriculture </a:t>
            </a:r>
          </a:p>
          <a:p>
            <a:pPr algn="ctr"/>
            <a:r>
              <a:rPr lang="en-US" sz="3200" dirty="0" smtClean="0"/>
              <a:t>(785) 564-6601 or (785) 564-6778</a:t>
            </a:r>
          </a:p>
          <a:p>
            <a:pPr algn="ctr"/>
            <a:r>
              <a:rPr lang="en-US" sz="3200" dirty="0" err="1" smtClean="0"/>
              <a:t>agriculture.ks.gov</a:t>
            </a:r>
            <a:r>
              <a:rPr lang="en-US" sz="3200" dirty="0" smtClean="0"/>
              <a:t>/</a:t>
            </a:r>
            <a:r>
              <a:rPr lang="en-US" sz="3200" dirty="0" err="1" smtClean="0"/>
              <a:t>animalhealth</a:t>
            </a:r>
            <a:endParaRPr lang="en-US" sz="3200" dirty="0" smtClean="0"/>
          </a:p>
          <a:p>
            <a:pPr algn="ctr"/>
            <a:r>
              <a:rPr lang="en-US" sz="3200" dirty="0" err="1" smtClean="0"/>
              <a:t>vfdinfo.org</a:t>
            </a:r>
            <a:endParaRPr lang="en-US" sz="3200" dirty="0"/>
          </a:p>
        </p:txBody>
      </p:sp>
    </p:spTree>
    <p:extLst>
      <p:ext uri="{BB962C8B-B14F-4D97-AF65-F5344CB8AC3E}">
        <p14:creationId xmlns:p14="http://schemas.microsoft.com/office/powerpoint/2010/main" val="3022831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a:xfrm>
            <a:off x="128017" y="697931"/>
            <a:ext cx="5258452" cy="1021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smtClean="0">
                <a:solidFill>
                  <a:srgbClr val="173B7A"/>
                </a:solidFill>
                <a:latin typeface="Futura Medium" charset="0"/>
                <a:ea typeface="Futura Medium" charset="0"/>
                <a:cs typeface="Futura Medium" charset="0"/>
              </a:rPr>
              <a:t>Dairy Industry</a:t>
            </a:r>
            <a:endParaRPr lang="en-US" sz="5400" dirty="0">
              <a:solidFill>
                <a:srgbClr val="173B7A"/>
              </a:solidFill>
              <a:latin typeface="Futura Medium" charset="0"/>
              <a:ea typeface="Futura Medium" charset="0"/>
              <a:cs typeface="Futura Medium" charset="0"/>
            </a:endParaRPr>
          </a:p>
        </p:txBody>
      </p:sp>
      <p:sp>
        <p:nvSpPr>
          <p:cNvPr id="12" name="Rectangle 11"/>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886204" y="2223796"/>
            <a:ext cx="11053575" cy="3108543"/>
          </a:xfrm>
          <a:prstGeom prst="rect">
            <a:avLst/>
          </a:prstGeom>
          <a:noFill/>
        </p:spPr>
        <p:txBody>
          <a:bodyPr wrap="square" rtlCol="0">
            <a:spAutoFit/>
          </a:bodyPr>
          <a:lstStyle/>
          <a:p>
            <a:pPr>
              <a:buClr>
                <a:srgbClr val="F3B117"/>
              </a:buClr>
              <a:buSzPct val="100000"/>
            </a:pPr>
            <a:r>
              <a:rPr lang="en-US" sz="2800" dirty="0" smtClean="0"/>
              <a:t>Committed to </a:t>
            </a:r>
            <a:r>
              <a:rPr lang="en-US" sz="2800" dirty="0"/>
              <a:t>producing safe and wholesome products </a:t>
            </a:r>
            <a:endParaRPr lang="en-US" sz="2800" dirty="0" smtClean="0"/>
          </a:p>
          <a:p>
            <a:pPr>
              <a:buClr>
                <a:srgbClr val="F3B117"/>
              </a:buClr>
              <a:buSzPct val="100000"/>
            </a:pPr>
            <a:r>
              <a:rPr lang="en-US" sz="2800" dirty="0" smtClean="0"/>
              <a:t>High-quality </a:t>
            </a:r>
            <a:r>
              <a:rPr lang="en-US" sz="2800" dirty="0"/>
              <a:t>milk and dairy </a:t>
            </a:r>
            <a:r>
              <a:rPr lang="en-US" sz="2800" dirty="0" smtClean="0"/>
              <a:t>products</a:t>
            </a:r>
            <a:endParaRPr lang="en-US" sz="2800" dirty="0"/>
          </a:p>
          <a:p>
            <a:pPr>
              <a:buClr>
                <a:srgbClr val="F3B117"/>
              </a:buClr>
              <a:buSzPct val="100000"/>
            </a:pPr>
            <a:r>
              <a:rPr lang="en-US" sz="2800" dirty="0" smtClean="0"/>
              <a:t>Continuous </a:t>
            </a:r>
            <a:r>
              <a:rPr lang="en-US" sz="2800" dirty="0"/>
              <a:t>evaluation of quality management practices and disease prevention </a:t>
            </a:r>
            <a:r>
              <a:rPr lang="en-US" sz="2800" dirty="0" smtClean="0"/>
              <a:t>protocols</a:t>
            </a:r>
          </a:p>
          <a:p>
            <a:pPr>
              <a:buClr>
                <a:srgbClr val="F3B117"/>
              </a:buClr>
              <a:buSzPct val="100000"/>
            </a:pPr>
            <a:r>
              <a:rPr lang="en-US" sz="2800" dirty="0" smtClean="0"/>
              <a:t>Top priority: judicious </a:t>
            </a:r>
            <a:r>
              <a:rPr lang="en-US" sz="2800" dirty="0"/>
              <a:t>use of antibiotics </a:t>
            </a:r>
          </a:p>
          <a:p>
            <a:pPr>
              <a:buClr>
                <a:srgbClr val="F3B117"/>
              </a:buClr>
              <a:buSzPct val="100000"/>
            </a:pPr>
            <a:r>
              <a:rPr lang="en-US" sz="2800" dirty="0" smtClean="0"/>
              <a:t>Many precautions </a:t>
            </a:r>
            <a:r>
              <a:rPr lang="en-US" sz="2800" dirty="0"/>
              <a:t>are taken so </a:t>
            </a:r>
            <a:r>
              <a:rPr lang="en-US" sz="2800" dirty="0" smtClean="0"/>
              <a:t>contaminated </a:t>
            </a:r>
            <a:r>
              <a:rPr lang="en-US" sz="2800" dirty="0"/>
              <a:t>milk or meat </a:t>
            </a:r>
            <a:r>
              <a:rPr lang="en-US" sz="2800" dirty="0" smtClean="0"/>
              <a:t>never enter </a:t>
            </a:r>
            <a:r>
              <a:rPr lang="en-US" sz="2800" dirty="0"/>
              <a:t>the food supply </a:t>
            </a:r>
            <a:r>
              <a:rPr lang="en-US" sz="2800" dirty="0" smtClean="0"/>
              <a:t>chain</a:t>
            </a:r>
            <a:endParaRPr lang="en-US" sz="2800" dirty="0">
              <a:solidFill>
                <a:srgbClr val="000000"/>
              </a:solidFill>
              <a:ea typeface="Calibri" charset="0"/>
              <a:cs typeface="Calibri" charset="0"/>
            </a:endParaRPr>
          </a:p>
        </p:txBody>
      </p:sp>
      <p:cxnSp>
        <p:nvCxnSpPr>
          <p:cNvPr id="15" name="Straight Connector 14"/>
          <p:cNvCxnSpPr/>
          <p:nvPr/>
        </p:nvCxnSpPr>
        <p:spPr>
          <a:xfrm>
            <a:off x="256033" y="1659536"/>
            <a:ext cx="4547615"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8" name="Rectangle 7"/>
          <p:cNvSpPr/>
          <p:nvPr/>
        </p:nvSpPr>
        <p:spPr>
          <a:xfrm>
            <a:off x="671892" y="2390231"/>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1892" y="2818437"/>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71892" y="3251042"/>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71892" y="4092982"/>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1892" y="4519583"/>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2127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154177" y="565920"/>
            <a:ext cx="10881360" cy="102185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rgbClr val="173B7A"/>
                </a:solidFill>
                <a:latin typeface="Futura Medium" charset="0"/>
                <a:ea typeface="Futura Medium" charset="0"/>
                <a:cs typeface="Futura Medium" charset="0"/>
              </a:rPr>
              <a:t>Drug Residue vs. Illegal Drug Residue </a:t>
            </a:r>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86590" y="1778587"/>
            <a:ext cx="8702040" cy="3108543"/>
          </a:xfrm>
          <a:prstGeom prst="rect">
            <a:avLst/>
          </a:prstGeom>
          <a:noFill/>
        </p:spPr>
        <p:txBody>
          <a:bodyPr wrap="square" rtlCol="0">
            <a:spAutoFit/>
          </a:bodyPr>
          <a:lstStyle/>
          <a:p>
            <a:r>
              <a:rPr lang="en-US" sz="2800" dirty="0"/>
              <a:t>“Drug residue” refers to the presence of veterinary drugs or </a:t>
            </a:r>
            <a:r>
              <a:rPr lang="en-US" sz="2800" dirty="0" err="1" smtClean="0"/>
              <a:t>dewormers</a:t>
            </a:r>
            <a:r>
              <a:rPr lang="en-US" sz="2800" dirty="0" smtClean="0"/>
              <a:t> </a:t>
            </a:r>
            <a:r>
              <a:rPr lang="en-US" sz="2800" dirty="0"/>
              <a:t>in meat. </a:t>
            </a:r>
            <a:r>
              <a:rPr lang="en-US" sz="2800" dirty="0" smtClean="0"/>
              <a:t>In dairy cattle, drug residue can also be found in the milk. </a:t>
            </a:r>
          </a:p>
          <a:p>
            <a:endParaRPr lang="en-US" sz="2800" dirty="0"/>
          </a:p>
          <a:p>
            <a:r>
              <a:rPr lang="en-US" sz="2800" dirty="0" smtClean="0"/>
              <a:t>“Illegal </a:t>
            </a:r>
            <a:r>
              <a:rPr lang="en-US" sz="2800" dirty="0"/>
              <a:t>drug </a:t>
            </a:r>
            <a:r>
              <a:rPr lang="en-US" sz="2800" dirty="0" smtClean="0"/>
              <a:t>residue” </a:t>
            </a:r>
            <a:r>
              <a:rPr lang="en-US" sz="2800" dirty="0"/>
              <a:t>is considered to be any drug found in an animal sent to slaughter that is above the allowable range.</a:t>
            </a:r>
          </a:p>
        </p:txBody>
      </p:sp>
      <p:cxnSp>
        <p:nvCxnSpPr>
          <p:cNvPr id="8" name="Straight Connector 7"/>
          <p:cNvCxnSpPr/>
          <p:nvPr/>
        </p:nvCxnSpPr>
        <p:spPr>
          <a:xfrm>
            <a:off x="237204" y="1522463"/>
            <a:ext cx="1072134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490275" y="2488379"/>
            <a:ext cx="4190126" cy="2793417"/>
          </a:xfrm>
          <a:prstGeom prst="rect">
            <a:avLst/>
          </a:prstGeom>
        </p:spPr>
      </p:pic>
      <p:sp>
        <p:nvSpPr>
          <p:cNvPr id="2" name="Rectangle 1"/>
          <p:cNvSpPr/>
          <p:nvPr/>
        </p:nvSpPr>
        <p:spPr>
          <a:xfrm>
            <a:off x="9188630" y="1772482"/>
            <a:ext cx="2793418" cy="4190127"/>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060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a:off x="385372" y="2181891"/>
            <a:ext cx="1120902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9" name="Title 1"/>
          <p:cNvSpPr txBox="1">
            <a:spLocks/>
          </p:cNvSpPr>
          <p:nvPr/>
        </p:nvSpPr>
        <p:spPr>
          <a:xfrm>
            <a:off x="256032" y="888452"/>
            <a:ext cx="11887201" cy="10218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solidFill>
                  <a:srgbClr val="173B7A"/>
                </a:solidFill>
                <a:latin typeface="Futura Medium" charset="0"/>
                <a:ea typeface="Futura Medium" charset="0"/>
                <a:cs typeface="Futura Medium" charset="0"/>
              </a:rPr>
              <a:t>What are the consequences of </a:t>
            </a:r>
            <a:br>
              <a:rPr lang="en-US" sz="4800" dirty="0" smtClean="0">
                <a:solidFill>
                  <a:srgbClr val="173B7A"/>
                </a:solidFill>
                <a:latin typeface="Futura Medium" charset="0"/>
                <a:ea typeface="Futura Medium" charset="0"/>
                <a:cs typeface="Futura Medium" charset="0"/>
              </a:rPr>
            </a:br>
            <a:r>
              <a:rPr lang="en-US" sz="4800" dirty="0" smtClean="0">
                <a:solidFill>
                  <a:srgbClr val="173B7A"/>
                </a:solidFill>
                <a:latin typeface="Futura Medium" charset="0"/>
                <a:ea typeface="Futura Medium" charset="0"/>
                <a:cs typeface="Futura Medium" charset="0"/>
              </a:rPr>
              <a:t>Illegal Drug Residue?</a:t>
            </a:r>
            <a:endParaRPr lang="en-US" sz="4800" dirty="0">
              <a:solidFill>
                <a:srgbClr val="173B7A"/>
              </a:solidFill>
              <a:latin typeface="Futura Medium" charset="0"/>
              <a:ea typeface="Futura Medium" charset="0"/>
              <a:cs typeface="Futura Medium" charset="0"/>
            </a:endParaRPr>
          </a:p>
        </p:txBody>
      </p:sp>
      <p:sp>
        <p:nvSpPr>
          <p:cNvPr id="14" name="TextBox 13"/>
          <p:cNvSpPr txBox="1"/>
          <p:nvPr/>
        </p:nvSpPr>
        <p:spPr>
          <a:xfrm>
            <a:off x="595122" y="2548187"/>
            <a:ext cx="11209020" cy="2677656"/>
          </a:xfrm>
          <a:prstGeom prst="rect">
            <a:avLst/>
          </a:prstGeom>
          <a:noFill/>
        </p:spPr>
        <p:txBody>
          <a:bodyPr wrap="square" rtlCol="0">
            <a:spAutoFit/>
          </a:bodyPr>
          <a:lstStyle/>
          <a:p>
            <a:r>
              <a:rPr lang="en-US" sz="2800" dirty="0" smtClean="0">
                <a:solidFill>
                  <a:srgbClr val="000000"/>
                </a:solidFill>
                <a:ea typeface="Calibri" charset="0"/>
                <a:cs typeface="Calibri" charset="0"/>
              </a:rPr>
              <a:t>Producers who are found guilty of illegal drug residue may face the following:</a:t>
            </a:r>
          </a:p>
          <a:p>
            <a:r>
              <a:rPr lang="en-US" sz="2800" dirty="0" smtClean="0">
                <a:solidFill>
                  <a:srgbClr val="000000"/>
                </a:solidFill>
                <a:ea typeface="Calibri" charset="0"/>
                <a:cs typeface="Calibri" charset="0"/>
              </a:rPr>
              <a:t>	financial penalties</a:t>
            </a:r>
          </a:p>
          <a:p>
            <a:r>
              <a:rPr lang="en-US" sz="2800" dirty="0" smtClean="0">
                <a:solidFill>
                  <a:srgbClr val="000000"/>
                </a:solidFill>
                <a:ea typeface="Calibri" charset="0"/>
                <a:cs typeface="Calibri" charset="0"/>
              </a:rPr>
              <a:t>	criminal penalties</a:t>
            </a:r>
          </a:p>
          <a:p>
            <a:r>
              <a:rPr lang="en-US" sz="2800" dirty="0" smtClean="0">
                <a:solidFill>
                  <a:srgbClr val="000000"/>
                </a:solidFill>
                <a:ea typeface="Calibri" charset="0"/>
                <a:cs typeface="Calibri" charset="0"/>
              </a:rPr>
              <a:t>	refusal at the sale barn and packing facilities or</a:t>
            </a:r>
          </a:p>
          <a:p>
            <a:r>
              <a:rPr lang="en-US" sz="2800" dirty="0" smtClean="0">
                <a:solidFill>
                  <a:srgbClr val="000000"/>
                </a:solidFill>
                <a:ea typeface="Calibri" charset="0"/>
                <a:cs typeface="Calibri" charset="0"/>
              </a:rPr>
              <a:t>	negative public perception </a:t>
            </a:r>
            <a:endParaRPr lang="en-US" sz="2800" baseline="30000" dirty="0">
              <a:solidFill>
                <a:srgbClr val="000000"/>
              </a:solidFill>
              <a:ea typeface="Calibri" charset="0"/>
              <a:cs typeface="Calibri" charset="0"/>
            </a:endParaRPr>
          </a:p>
        </p:txBody>
      </p:sp>
      <p:sp>
        <p:nvSpPr>
          <p:cNvPr id="17" name="Rectangle 16"/>
          <p:cNvSpPr/>
          <p:nvPr/>
        </p:nvSpPr>
        <p:spPr>
          <a:xfrm>
            <a:off x="1308004" y="3548280"/>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308004" y="3995025"/>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308004" y="4439028"/>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308004" y="4856067"/>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9959" y="3142545"/>
            <a:ext cx="3457287" cy="2592966"/>
          </a:xfrm>
          <a:prstGeom prst="rect">
            <a:avLst/>
          </a:prstGeom>
        </p:spPr>
      </p:pic>
      <p:sp>
        <p:nvSpPr>
          <p:cNvPr id="13" name="Rectangle 12"/>
          <p:cNvSpPr/>
          <p:nvPr/>
        </p:nvSpPr>
        <p:spPr>
          <a:xfrm>
            <a:off x="8529959" y="3142545"/>
            <a:ext cx="3420711" cy="2592966"/>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145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a:xfrm>
            <a:off x="158940" y="628445"/>
            <a:ext cx="11887201" cy="1021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rgbClr val="173B7A"/>
                </a:solidFill>
                <a:latin typeface="Futura Medium" charset="0"/>
                <a:ea typeface="Futura Medium" charset="0"/>
                <a:cs typeface="Futura Medium" charset="0"/>
              </a:rPr>
              <a:t>Human Health Risk Issues</a:t>
            </a:r>
            <a:endParaRPr lang="en-US" sz="5400" dirty="0">
              <a:solidFill>
                <a:srgbClr val="173B7A"/>
              </a:solidFill>
              <a:latin typeface="Futura Medium" charset="0"/>
              <a:ea typeface="Futura Medium" charset="0"/>
              <a:cs typeface="Futura Medium" charset="0"/>
            </a:endParaRPr>
          </a:p>
        </p:txBody>
      </p:sp>
      <p:sp>
        <p:nvSpPr>
          <p:cNvPr id="12" name="Rectangle 11"/>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53531" y="2050251"/>
            <a:ext cx="10578309" cy="3395801"/>
          </a:xfrm>
          <a:prstGeom prst="rect">
            <a:avLst/>
          </a:prstGeom>
          <a:noFill/>
        </p:spPr>
        <p:txBody>
          <a:bodyPr wrap="square" rtlCol="0">
            <a:spAutoFit/>
          </a:bodyPr>
          <a:lstStyle/>
          <a:p>
            <a:r>
              <a:rPr lang="en-US" sz="2800" dirty="0" smtClean="0">
                <a:solidFill>
                  <a:srgbClr val="000000"/>
                </a:solidFill>
                <a:latin typeface="Calibri" charset="0"/>
                <a:ea typeface="Calibri" charset="0"/>
                <a:cs typeface="Calibri" charset="0"/>
              </a:rPr>
              <a:t>In the dairy industry, contaminated milk is a major concern for human health. Any adulterated product may result in the following:</a:t>
            </a:r>
          </a:p>
          <a:p>
            <a:endParaRPr lang="en-US" sz="2800" dirty="0" smtClean="0">
              <a:solidFill>
                <a:srgbClr val="000000"/>
              </a:solidFill>
              <a:latin typeface="Calibri" charset="0"/>
              <a:ea typeface="Calibri" charset="0"/>
              <a:cs typeface="Calibri" charset="0"/>
            </a:endParaRPr>
          </a:p>
          <a:p>
            <a:pPr lvl="1"/>
            <a:r>
              <a:rPr lang="en-US" sz="2800" dirty="0" smtClean="0">
                <a:solidFill>
                  <a:srgbClr val="000000"/>
                </a:solidFill>
                <a:latin typeface="Calibri" charset="0"/>
                <a:ea typeface="Calibri" charset="0"/>
                <a:cs typeface="Calibri" charset="0"/>
              </a:rPr>
              <a:t>	Drug residue allergies </a:t>
            </a:r>
          </a:p>
          <a:p>
            <a:pPr lvl="1"/>
            <a:r>
              <a:rPr lang="en-US" sz="2800" dirty="0" smtClean="0">
                <a:solidFill>
                  <a:srgbClr val="000000"/>
                </a:solidFill>
                <a:latin typeface="Calibri" charset="0"/>
                <a:ea typeface="Calibri" charset="0"/>
                <a:cs typeface="Calibri" charset="0"/>
              </a:rPr>
              <a:t>	Development of antibiotic resistant bacteria</a:t>
            </a:r>
          </a:p>
          <a:p>
            <a:pPr lvl="1"/>
            <a:r>
              <a:rPr lang="en-US" sz="2800" dirty="0" smtClean="0">
                <a:solidFill>
                  <a:srgbClr val="000000"/>
                </a:solidFill>
                <a:latin typeface="Calibri" charset="0"/>
                <a:ea typeface="Calibri" charset="0"/>
                <a:cs typeface="Calibri" charset="0"/>
              </a:rPr>
              <a:t>	Potential for cancer, reproductive or developmental effects</a:t>
            </a:r>
          </a:p>
          <a:p>
            <a:pPr lvl="1"/>
            <a:r>
              <a:rPr lang="en-US" sz="2800" dirty="0" smtClean="0">
                <a:solidFill>
                  <a:srgbClr val="000000"/>
                </a:solidFill>
                <a:latin typeface="Calibri" charset="0"/>
                <a:ea typeface="Calibri" charset="0"/>
                <a:cs typeface="Calibri" charset="0"/>
              </a:rPr>
              <a:t>	Hormone-related risks</a:t>
            </a:r>
            <a:endParaRPr lang="en-US" sz="2800" dirty="0">
              <a:solidFill>
                <a:srgbClr val="000000"/>
              </a:solidFill>
              <a:latin typeface="Calibri" charset="0"/>
              <a:ea typeface="Calibri" charset="0"/>
              <a:cs typeface="Calibri" charset="0"/>
            </a:endParaRPr>
          </a:p>
          <a:p>
            <a:endParaRPr lang="en-US" sz="2800" b="1" baseline="30000" dirty="0">
              <a:solidFill>
                <a:srgbClr val="000000"/>
              </a:solidFill>
              <a:latin typeface="Calibri" charset="0"/>
              <a:ea typeface="Calibri" charset="0"/>
              <a:cs typeface="Calibri" charset="0"/>
            </a:endParaRPr>
          </a:p>
        </p:txBody>
      </p:sp>
      <p:cxnSp>
        <p:nvCxnSpPr>
          <p:cNvPr id="15" name="Straight Connector 14"/>
          <p:cNvCxnSpPr/>
          <p:nvPr/>
        </p:nvCxnSpPr>
        <p:spPr>
          <a:xfrm flipV="1">
            <a:off x="256026" y="1503180"/>
            <a:ext cx="7846574"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1263651" y="3480274"/>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63651" y="3934446"/>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63651" y="4349187"/>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63651" y="4774540"/>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5502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63953" y="609811"/>
            <a:ext cx="11399521" cy="102185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rgbClr val="173B7A"/>
                </a:solidFill>
                <a:latin typeface="Futura Medium" charset="0"/>
                <a:ea typeface="Futura Medium" charset="0"/>
                <a:cs typeface="Futura Medium" charset="0"/>
              </a:rPr>
              <a:t>Residue Testing and Monitoring (Milk) </a:t>
            </a:r>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51126" y="1589460"/>
            <a:ext cx="10988962"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594359" y="2191467"/>
            <a:ext cx="10898775" cy="2677656"/>
          </a:xfrm>
          <a:prstGeom prst="rect">
            <a:avLst/>
          </a:prstGeom>
          <a:noFill/>
        </p:spPr>
        <p:txBody>
          <a:bodyPr wrap="square" rtlCol="0">
            <a:spAutoFit/>
          </a:bodyPr>
          <a:lstStyle/>
          <a:p>
            <a:r>
              <a:rPr lang="en-US" sz="2800" dirty="0" smtClean="0">
                <a:solidFill>
                  <a:srgbClr val="000000"/>
                </a:solidFill>
                <a:latin typeface="Calibri" charset="0"/>
                <a:ea typeface="Calibri" charset="0"/>
                <a:cs typeface="Calibri" charset="0"/>
              </a:rPr>
              <a:t>The Grade A Pasteurized Milk Ordinance requires that all bulk milk tankers be sampled and analyzed for beta-lactam drug residues before the milk is processed. </a:t>
            </a:r>
          </a:p>
          <a:p>
            <a:endParaRPr lang="en-US" sz="2800" dirty="0">
              <a:solidFill>
                <a:srgbClr val="000000"/>
              </a:solidFill>
              <a:latin typeface="Calibri" charset="0"/>
              <a:ea typeface="Calibri" charset="0"/>
              <a:cs typeface="Calibri" charset="0"/>
            </a:endParaRPr>
          </a:p>
          <a:p>
            <a:r>
              <a:rPr lang="en-US" sz="2800" dirty="0" smtClean="0">
                <a:solidFill>
                  <a:srgbClr val="000000"/>
                </a:solidFill>
                <a:latin typeface="Calibri" charset="0"/>
                <a:ea typeface="Calibri" charset="0"/>
                <a:cs typeface="Calibri" charset="0"/>
              </a:rPr>
              <a:t>Positive test results lead to the mandatory testing of raw milk samples from each farm which supplied raw milk for that truckload. </a:t>
            </a:r>
          </a:p>
        </p:txBody>
      </p:sp>
    </p:spTree>
    <p:extLst>
      <p:ext uri="{BB962C8B-B14F-4D97-AF65-F5344CB8AC3E}">
        <p14:creationId xmlns:p14="http://schemas.microsoft.com/office/powerpoint/2010/main" val="584274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560" y="672807"/>
            <a:ext cx="8156448" cy="5589097"/>
          </a:xfrm>
          <a:prstGeom prst="rect">
            <a:avLst/>
          </a:prstGeom>
        </p:spPr>
      </p:pic>
      <p:sp>
        <p:nvSpPr>
          <p:cNvPr id="5" name="Rectangle 4"/>
          <p:cNvSpPr/>
          <p:nvPr/>
        </p:nvSpPr>
        <p:spPr>
          <a:xfrm>
            <a:off x="9045526" y="4487594"/>
            <a:ext cx="618979" cy="379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827476" y="4557934"/>
            <a:ext cx="1055077" cy="400110"/>
          </a:xfrm>
          <a:prstGeom prst="rect">
            <a:avLst/>
          </a:prstGeom>
          <a:noFill/>
        </p:spPr>
        <p:txBody>
          <a:bodyPr wrap="square" rtlCol="0">
            <a:spAutoFit/>
          </a:bodyPr>
          <a:lstStyle/>
          <a:p>
            <a:r>
              <a:rPr lang="en-US" sz="2000" b="1" dirty="0" smtClean="0"/>
              <a:t>0.014%</a:t>
            </a:r>
            <a:endParaRPr lang="en-US" sz="2000" b="1" dirty="0"/>
          </a:p>
        </p:txBody>
      </p:sp>
    </p:spTree>
    <p:extLst>
      <p:ext uri="{BB962C8B-B14F-4D97-AF65-F5344CB8AC3E}">
        <p14:creationId xmlns:p14="http://schemas.microsoft.com/office/powerpoint/2010/main" val="112466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a:xfrm>
            <a:off x="89939" y="611040"/>
            <a:ext cx="11887201" cy="102185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rgbClr val="173B7A"/>
                </a:solidFill>
                <a:latin typeface="Futura Medium" charset="0"/>
                <a:ea typeface="Futura Medium" charset="0"/>
                <a:cs typeface="Futura Medium" charset="0"/>
              </a:rPr>
              <a:t>Residue Testing and Monitoring (Meat)</a:t>
            </a:r>
            <a:endParaRPr lang="en-US" sz="5400" dirty="0">
              <a:solidFill>
                <a:srgbClr val="173B7A"/>
              </a:solidFill>
              <a:latin typeface="Futura Medium" charset="0"/>
              <a:ea typeface="Futura Medium" charset="0"/>
              <a:cs typeface="Futura Medium" charset="0"/>
            </a:endParaRPr>
          </a:p>
        </p:txBody>
      </p:sp>
      <p:sp>
        <p:nvSpPr>
          <p:cNvPr id="12" name="Rectangle 11"/>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26096" y="2104540"/>
            <a:ext cx="11339808" cy="954107"/>
          </a:xfrm>
          <a:prstGeom prst="rect">
            <a:avLst/>
          </a:prstGeom>
          <a:noFill/>
        </p:spPr>
        <p:txBody>
          <a:bodyPr wrap="square" rtlCol="0">
            <a:spAutoFit/>
          </a:bodyPr>
          <a:lstStyle/>
          <a:p>
            <a:r>
              <a:rPr lang="en-US" sz="2800" dirty="0" smtClean="0">
                <a:solidFill>
                  <a:srgbClr val="000000"/>
                </a:solidFill>
                <a:latin typeface="Calibri" charset="0"/>
                <a:ea typeface="Calibri" charset="0"/>
                <a:cs typeface="Calibri" charset="0"/>
              </a:rPr>
              <a:t>In the dairy industry, culled cows are sent to meat packing facilities. Like beef cattle, these cows must follow all protocols set forth by the industry. </a:t>
            </a:r>
            <a:endParaRPr lang="en-US" sz="2800" baseline="30000" dirty="0">
              <a:solidFill>
                <a:srgbClr val="000000"/>
              </a:solidFill>
              <a:latin typeface="Calibri" charset="0"/>
              <a:ea typeface="Calibri" charset="0"/>
              <a:cs typeface="Calibri" charset="0"/>
            </a:endParaRPr>
          </a:p>
        </p:txBody>
      </p:sp>
      <p:cxnSp>
        <p:nvCxnSpPr>
          <p:cNvPr id="15" name="Straight Connector 14"/>
          <p:cNvCxnSpPr/>
          <p:nvPr/>
        </p:nvCxnSpPr>
        <p:spPr>
          <a:xfrm>
            <a:off x="233672" y="1559741"/>
            <a:ext cx="11080504"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1624" y="3530294"/>
            <a:ext cx="5885516" cy="2578973"/>
          </a:xfrm>
          <a:prstGeom prst="rect">
            <a:avLst/>
          </a:prstGeom>
        </p:spPr>
      </p:pic>
      <p:sp>
        <p:nvSpPr>
          <p:cNvPr id="2" name="Rectangle 1"/>
          <p:cNvSpPr/>
          <p:nvPr/>
        </p:nvSpPr>
        <p:spPr>
          <a:xfrm>
            <a:off x="6091624" y="3530295"/>
            <a:ext cx="5885516" cy="2564990"/>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313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152" y="682488"/>
            <a:ext cx="9269476" cy="5493023"/>
          </a:xfrm>
          <a:prstGeom prst="rect">
            <a:avLst/>
          </a:prstGeom>
        </p:spPr>
      </p:pic>
    </p:spTree>
    <p:extLst>
      <p:ext uri="{BB962C8B-B14F-4D97-AF65-F5344CB8AC3E}">
        <p14:creationId xmlns:p14="http://schemas.microsoft.com/office/powerpoint/2010/main" val="1214106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TotalTime>
  <Words>1209</Words>
  <Application>Microsoft Macintosh PowerPoint</Application>
  <PresentationFormat>Widescreen</PresentationFormat>
  <Paragraphs>108</Paragraphs>
  <Slides>19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 Light</vt:lpstr>
      <vt:lpstr>Futura Medium</vt:lpstr>
      <vt:lpstr>Minion Pro</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Injection Technique</vt:lpstr>
      <vt:lpstr>PowerPoint Presentation</vt:lpstr>
      <vt:lpstr>What is a VFD?</vt:lpstr>
      <vt:lpstr>PowerPoint Presentation</vt:lpstr>
      <vt:lpstr>PowerPoint Presentation</vt:lpstr>
      <vt:lpstr>PowerPoint Presentation</vt:lpstr>
    </vt:vector>
  </TitlesOfParts>
  <Company>KSU College Of Veterinary Medicine</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Catsadm</dc:creator>
  <cp:lastModifiedBy>Alyssa Toillion</cp:lastModifiedBy>
  <cp:revision>35</cp:revision>
  <cp:lastPrinted>2017-08-09T14:27:19Z</cp:lastPrinted>
  <dcterms:created xsi:type="dcterms:W3CDTF">2016-08-26T19:23:16Z</dcterms:created>
  <dcterms:modified xsi:type="dcterms:W3CDTF">2017-08-09T17:28:15Z</dcterms:modified>
</cp:coreProperties>
</file>